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Ultra-Bold" charset="1" panose="00000900000000000000"/>
      <p:regular r:id="rId15"/>
    </p:embeddedFont>
    <p:embeddedFont>
      <p:font typeface="Montserrat Bold" charset="1" panose="00000800000000000000"/>
      <p:regular r:id="rId16"/>
    </p:embeddedFont>
    <p:embeddedFont>
      <p:font typeface="Montserrat" charset="1" panose="00000500000000000000"/>
      <p:regular r:id="rId17"/>
    </p:embeddedFont>
    <p:embeddedFont>
      <p:font typeface="Montserrat Semi-Bold" charset="1" panose="000007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598D"/>
        </a:solidFill>
      </p:bgPr>
    </p:bg>
    <p:spTree>
      <p:nvGrpSpPr>
        <p:cNvPr id="1" name=""/>
        <p:cNvGrpSpPr/>
        <p:nvPr/>
      </p:nvGrpSpPr>
      <p:grpSpPr>
        <a:xfrm>
          <a:off x="0" y="0"/>
          <a:ext cx="0" cy="0"/>
          <a:chOff x="0" y="0"/>
          <a:chExt cx="0" cy="0"/>
        </a:xfrm>
      </p:grpSpPr>
      <p:grpSp>
        <p:nvGrpSpPr>
          <p:cNvPr name="Group 2" id="2"/>
          <p:cNvGrpSpPr/>
          <p:nvPr/>
        </p:nvGrpSpPr>
        <p:grpSpPr>
          <a:xfrm rot="0">
            <a:off x="7158324" y="0"/>
            <a:ext cx="11129676" cy="10287000"/>
            <a:chOff x="0" y="0"/>
            <a:chExt cx="14839567" cy="13716000"/>
          </a:xfrm>
        </p:grpSpPr>
        <p:pic>
          <p:nvPicPr>
            <p:cNvPr name="Picture 3" id="3"/>
            <p:cNvPicPr>
              <a:picLocks noChangeAspect="true"/>
            </p:cNvPicPr>
            <p:nvPr/>
          </p:nvPicPr>
          <p:blipFill>
            <a:blip r:embed="rId2"/>
            <a:srcRect l="927" t="0" r="927" b="0"/>
            <a:stretch>
              <a:fillRect/>
            </a:stretch>
          </p:blipFill>
          <p:spPr>
            <a:xfrm flipH="false" flipV="false">
              <a:off x="0" y="0"/>
              <a:ext cx="14839567" cy="13716000"/>
            </a:xfrm>
            <a:prstGeom prst="rect">
              <a:avLst/>
            </a:prstGeom>
          </p:spPr>
        </p:pic>
      </p:grpSp>
      <p:sp>
        <p:nvSpPr>
          <p:cNvPr name="Freeform 4" id="4"/>
          <p:cNvSpPr/>
          <p:nvPr/>
        </p:nvSpPr>
        <p:spPr>
          <a:xfrm flipH="false" flipV="false" rot="-5400000">
            <a:off x="16799708" y="1055075"/>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5400000">
            <a:off x="16007685" y="3237459"/>
            <a:ext cx="2456682" cy="0"/>
          </a:xfrm>
          <a:prstGeom prst="line">
            <a:avLst/>
          </a:prstGeom>
          <a:ln cap="rnd" w="28575">
            <a:solidFill>
              <a:srgbClr val="FFFFFF"/>
            </a:solidFill>
            <a:prstDash val="solid"/>
            <a:headEnd type="none" len="sm" w="sm"/>
            <a:tailEnd type="none" len="sm" w="sm"/>
          </a:ln>
        </p:spPr>
      </p:sp>
      <p:sp>
        <p:nvSpPr>
          <p:cNvPr name="AutoShape 6" id="6"/>
          <p:cNvSpPr/>
          <p:nvPr/>
        </p:nvSpPr>
        <p:spPr>
          <a:xfrm rot="0">
            <a:off x="-282420" y="9096375"/>
            <a:ext cx="18852841" cy="0"/>
          </a:xfrm>
          <a:prstGeom prst="line">
            <a:avLst/>
          </a:prstGeom>
          <a:ln cap="rnd" w="28575">
            <a:solidFill>
              <a:srgbClr val="FFFFFF"/>
            </a:solidFill>
            <a:prstDash val="solid"/>
            <a:headEnd type="none" len="sm" w="sm"/>
            <a:tailEnd type="none" len="sm" w="sm"/>
          </a:ln>
        </p:spPr>
      </p:sp>
      <p:sp>
        <p:nvSpPr>
          <p:cNvPr name="AutoShape 7" id="7"/>
          <p:cNvSpPr/>
          <p:nvPr/>
        </p:nvSpPr>
        <p:spPr>
          <a:xfrm rot="0">
            <a:off x="1028700" y="4896894"/>
            <a:ext cx="2261045" cy="0"/>
          </a:xfrm>
          <a:prstGeom prst="line">
            <a:avLst/>
          </a:prstGeom>
          <a:ln cap="rnd" w="104775">
            <a:solidFill>
              <a:srgbClr val="FFFFFF"/>
            </a:solidFill>
            <a:prstDash val="solid"/>
            <a:headEnd type="none" len="sm" w="sm"/>
            <a:tailEnd type="none" len="sm" w="sm"/>
          </a:ln>
        </p:spPr>
      </p:sp>
      <p:sp>
        <p:nvSpPr>
          <p:cNvPr name="TextBox 8" id="8"/>
          <p:cNvSpPr txBox="true"/>
          <p:nvPr/>
        </p:nvSpPr>
        <p:spPr>
          <a:xfrm rot="0">
            <a:off x="1028700" y="2362200"/>
            <a:ext cx="12719433" cy="1305969"/>
          </a:xfrm>
          <a:prstGeom prst="rect">
            <a:avLst/>
          </a:prstGeom>
        </p:spPr>
        <p:txBody>
          <a:bodyPr anchor="t" rtlCol="false" tIns="0" lIns="0" bIns="0" rIns="0">
            <a:spAutoFit/>
          </a:bodyPr>
          <a:lstStyle/>
          <a:p>
            <a:pPr algn="l">
              <a:lnSpc>
                <a:spcPts val="9637"/>
              </a:lnSpc>
            </a:pPr>
            <a:r>
              <a:rPr lang="en-US" sz="10475" b="true">
                <a:solidFill>
                  <a:srgbClr val="FFFFFF"/>
                </a:solidFill>
                <a:latin typeface="Montserrat Ultra-Bold"/>
                <a:ea typeface="Montserrat Ultra-Bold"/>
                <a:cs typeface="Montserrat Ultra-Bold"/>
                <a:sym typeface="Montserrat Ultra-Bold"/>
              </a:rPr>
              <a:t>Đồ án CSN</a:t>
            </a:r>
          </a:p>
        </p:txBody>
      </p:sp>
      <p:sp>
        <p:nvSpPr>
          <p:cNvPr name="TextBox 9" id="9"/>
          <p:cNvSpPr txBox="true"/>
          <p:nvPr/>
        </p:nvSpPr>
        <p:spPr>
          <a:xfrm rot="0">
            <a:off x="188473" y="6969469"/>
            <a:ext cx="5147364" cy="2917274"/>
          </a:xfrm>
          <a:prstGeom prst="rect">
            <a:avLst/>
          </a:prstGeom>
        </p:spPr>
        <p:txBody>
          <a:bodyPr anchor="t" rtlCol="false" tIns="0" lIns="0" bIns="0" rIns="0">
            <a:spAutoFit/>
          </a:bodyPr>
          <a:lstStyle/>
          <a:p>
            <a:pPr algn="l">
              <a:lnSpc>
                <a:spcPts val="3108"/>
              </a:lnSpc>
            </a:pPr>
            <a:r>
              <a:rPr lang="en-US" sz="2220" b="true">
                <a:solidFill>
                  <a:srgbClr val="FFFFFF"/>
                </a:solidFill>
                <a:latin typeface="Montserrat Bold"/>
                <a:ea typeface="Montserrat Bold"/>
                <a:cs typeface="Montserrat Bold"/>
                <a:sym typeface="Montserrat Bold"/>
              </a:rPr>
              <a:t>Sinh viên thực hiện:  </a:t>
            </a:r>
          </a:p>
          <a:p>
            <a:pPr algn="l">
              <a:lnSpc>
                <a:spcPts val="3108"/>
              </a:lnSpc>
            </a:pPr>
            <a:r>
              <a:rPr lang="en-US" sz="2220">
                <a:solidFill>
                  <a:srgbClr val="FFFFFF"/>
                </a:solidFill>
                <a:latin typeface="Montserrat"/>
                <a:ea typeface="Montserrat"/>
                <a:cs typeface="Montserrat"/>
                <a:sym typeface="Montserrat"/>
              </a:rPr>
              <a:t>Nguyễn Đình Nhật Huy</a:t>
            </a:r>
          </a:p>
          <a:p>
            <a:pPr algn="l">
              <a:lnSpc>
                <a:spcPts val="3108"/>
              </a:lnSpc>
            </a:pPr>
          </a:p>
          <a:p>
            <a:pPr algn="l">
              <a:lnSpc>
                <a:spcPts val="3108"/>
              </a:lnSpc>
            </a:pPr>
            <a:r>
              <a:rPr lang="en-US" sz="2220" b="true">
                <a:solidFill>
                  <a:srgbClr val="FFFFFF"/>
                </a:solidFill>
                <a:latin typeface="Montserrat Bold"/>
                <a:ea typeface="Montserrat Bold"/>
                <a:cs typeface="Montserrat Bold"/>
                <a:sym typeface="Montserrat Bold"/>
              </a:rPr>
              <a:t>Giảng viên hướng dẫn:</a:t>
            </a:r>
          </a:p>
          <a:p>
            <a:pPr algn="l">
              <a:lnSpc>
                <a:spcPts val="3108"/>
              </a:lnSpc>
            </a:pPr>
            <a:r>
              <a:rPr lang="en-US" sz="2220" b="true">
                <a:solidFill>
                  <a:srgbClr val="FFFFFF"/>
                </a:solidFill>
                <a:latin typeface="Montserrat Bold"/>
                <a:ea typeface="Montserrat Bold"/>
                <a:cs typeface="Montserrat Bold"/>
                <a:sym typeface="Montserrat Bold"/>
              </a:rPr>
              <a:t>Ths: </a:t>
            </a:r>
            <a:r>
              <a:rPr lang="en-US" sz="2220">
                <a:solidFill>
                  <a:srgbClr val="FFFFFF"/>
                </a:solidFill>
                <a:latin typeface="Montserrat"/>
                <a:ea typeface="Montserrat"/>
                <a:cs typeface="Montserrat"/>
                <a:sym typeface="Montserrat"/>
              </a:rPr>
              <a:t>Nguyễn Hoàng Duy Thiện</a:t>
            </a:r>
          </a:p>
          <a:p>
            <a:pPr algn="l">
              <a:lnSpc>
                <a:spcPts val="3815"/>
              </a:lnSpc>
            </a:pPr>
          </a:p>
          <a:p>
            <a:pPr algn="l">
              <a:lnSpc>
                <a:spcPts val="3815"/>
              </a:lnSpc>
            </a:pPr>
          </a:p>
        </p:txBody>
      </p:sp>
      <p:sp>
        <p:nvSpPr>
          <p:cNvPr name="TextBox 10" id="10"/>
          <p:cNvSpPr txBox="true"/>
          <p:nvPr/>
        </p:nvSpPr>
        <p:spPr>
          <a:xfrm rot="0">
            <a:off x="1028700" y="3514252"/>
            <a:ext cx="12719433" cy="931545"/>
          </a:xfrm>
          <a:prstGeom prst="rect">
            <a:avLst/>
          </a:prstGeom>
        </p:spPr>
        <p:txBody>
          <a:bodyPr anchor="t" rtlCol="false" tIns="0" lIns="0" bIns="0" rIns="0">
            <a:spAutoFit/>
          </a:bodyPr>
          <a:lstStyle/>
          <a:p>
            <a:pPr algn="l">
              <a:lnSpc>
                <a:spcPts val="3779"/>
              </a:lnSpc>
            </a:pPr>
            <a:r>
              <a:rPr lang="en-US" sz="2699" b="true">
                <a:solidFill>
                  <a:srgbClr val="FFFFFF"/>
                </a:solidFill>
                <a:latin typeface="Montserrat Bold"/>
                <a:ea typeface="Montserrat Bold"/>
                <a:cs typeface="Montserrat Bold"/>
                <a:sym typeface="Montserrat Bold"/>
              </a:rPr>
              <a:t>Xây dựng Website giới thiệu địa điểm du lịch tỉnh Trà Vinh trên nền tảng</a:t>
            </a:r>
            <a:r>
              <a:rPr lang="en-US" sz="2699" b="true">
                <a:solidFill>
                  <a:srgbClr val="FFFFFF"/>
                </a:solidFill>
                <a:latin typeface="Montserrat Bold"/>
                <a:ea typeface="Montserrat Bold"/>
                <a:cs typeface="Montserrat Bold"/>
                <a:sym typeface="Montserrat Bold"/>
              </a:rPr>
              <a:t> mã nguồn mở</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AutoShape 3" id="3"/>
          <p:cNvSpPr/>
          <p:nvPr/>
        </p:nvSpPr>
        <p:spPr>
          <a:xfrm rot="0">
            <a:off x="-5640384" y="6884421"/>
            <a:ext cx="16256977" cy="8229600"/>
          </a:xfrm>
          <a:prstGeom prst="rect">
            <a:avLst/>
          </a:prstGeom>
          <a:solidFill>
            <a:srgbClr val="19598D"/>
          </a:solidFill>
        </p:spPr>
      </p:sp>
      <p:sp>
        <p:nvSpPr>
          <p:cNvPr name="AutoShape 4" id="4"/>
          <p:cNvSpPr/>
          <p:nvPr/>
        </p:nvSpPr>
        <p:spPr>
          <a:xfrm rot="0">
            <a:off x="8780658" y="3388725"/>
            <a:ext cx="9952845" cy="5278843"/>
          </a:xfrm>
          <a:prstGeom prst="rect">
            <a:avLst/>
          </a:prstGeom>
          <a:solidFill>
            <a:srgbClr val="57C1D4"/>
          </a:solidFill>
        </p:spPr>
      </p:sp>
      <p:grpSp>
        <p:nvGrpSpPr>
          <p:cNvPr name="Group 5" id="5"/>
          <p:cNvGrpSpPr/>
          <p:nvPr/>
        </p:nvGrpSpPr>
        <p:grpSpPr>
          <a:xfrm rot="0">
            <a:off x="1085850" y="990600"/>
            <a:ext cx="6972215" cy="7676968"/>
            <a:chOff x="0" y="0"/>
            <a:chExt cx="9296287" cy="10235958"/>
          </a:xfrm>
        </p:grpSpPr>
        <p:pic>
          <p:nvPicPr>
            <p:cNvPr name="Picture 6" id="6"/>
            <p:cNvPicPr>
              <a:picLocks noChangeAspect="true"/>
            </p:cNvPicPr>
            <p:nvPr/>
          </p:nvPicPr>
          <p:blipFill>
            <a:blip r:embed="rId2"/>
            <a:srcRect l="21680" t="0" r="21680" b="0"/>
            <a:stretch>
              <a:fillRect/>
            </a:stretch>
          </p:blipFill>
          <p:spPr>
            <a:xfrm flipH="false" flipV="false">
              <a:off x="0" y="0"/>
              <a:ext cx="9296287" cy="10235958"/>
            </a:xfrm>
            <a:prstGeom prst="rect">
              <a:avLst/>
            </a:prstGeom>
          </p:spPr>
        </p:pic>
      </p:grpSp>
      <p:sp>
        <p:nvSpPr>
          <p:cNvPr name="Freeform 7" id="7"/>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TextBox 9" id="9"/>
          <p:cNvSpPr txBox="true"/>
          <p:nvPr/>
        </p:nvSpPr>
        <p:spPr>
          <a:xfrm rot="0">
            <a:off x="8780658" y="1482654"/>
            <a:ext cx="8739680" cy="1064007"/>
          </a:xfrm>
          <a:prstGeom prst="rect">
            <a:avLst/>
          </a:prstGeom>
        </p:spPr>
        <p:txBody>
          <a:bodyPr anchor="t" rtlCol="false" tIns="0" lIns="0" bIns="0" rIns="0">
            <a:spAutoFit/>
          </a:bodyPr>
          <a:lstStyle/>
          <a:p>
            <a:pPr algn="l">
              <a:lnSpc>
                <a:spcPts val="8057"/>
              </a:lnSpc>
              <a:spcBef>
                <a:spcPct val="0"/>
              </a:spcBef>
            </a:pPr>
            <a:r>
              <a:rPr lang="en-US" b="true" sz="8057">
                <a:solidFill>
                  <a:srgbClr val="19598D"/>
                </a:solidFill>
                <a:latin typeface="Montserrat Ultra-Bold"/>
                <a:ea typeface="Montserrat Ultra-Bold"/>
                <a:cs typeface="Montserrat Ultra-Bold"/>
                <a:sym typeface="Montserrat Ultra-Bold"/>
              </a:rPr>
              <a:t>Giới thiệu đề tài</a:t>
            </a:r>
          </a:p>
        </p:txBody>
      </p:sp>
      <p:sp>
        <p:nvSpPr>
          <p:cNvPr name="TextBox 10" id="10"/>
          <p:cNvSpPr txBox="true"/>
          <p:nvPr/>
        </p:nvSpPr>
        <p:spPr>
          <a:xfrm rot="0">
            <a:off x="9144000" y="4415691"/>
            <a:ext cx="8739680" cy="216535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a:ea typeface="Montserrat"/>
                <a:cs typeface="Montserrat"/>
                <a:sym typeface="Montserrat"/>
              </a:rPr>
              <a:t>Đề tài tập trung vào việc phát triển một nền tảng trực tuyến giúp quảng bá các địa điểm du lịch của tỉnh Trà Vinh. Mục tiêu chính là cung cấp thông tin chi tiết về các điểm du lịch, lịch trình, dịch vụ đi kèm và hỗ trợ khách du lịch tìm kiếm thông tin dễ dàng. </a:t>
            </a:r>
          </a:p>
        </p:txBody>
      </p:sp>
      <p:sp>
        <p:nvSpPr>
          <p:cNvPr name="TextBox 11" id="11"/>
          <p:cNvSpPr txBox="true"/>
          <p:nvPr/>
        </p:nvSpPr>
        <p:spPr>
          <a:xfrm rot="0">
            <a:off x="12193232" y="9359413"/>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grpSp>
        <p:nvGrpSpPr>
          <p:cNvPr name="Group 3" id="3"/>
          <p:cNvGrpSpPr/>
          <p:nvPr/>
        </p:nvGrpSpPr>
        <p:grpSpPr>
          <a:xfrm rot="0">
            <a:off x="9601285" y="0"/>
            <a:ext cx="8686715" cy="10287000"/>
            <a:chOff x="0" y="0"/>
            <a:chExt cx="11582287" cy="13716000"/>
          </a:xfrm>
        </p:grpSpPr>
        <p:pic>
          <p:nvPicPr>
            <p:cNvPr name="Picture 4" id="4"/>
            <p:cNvPicPr>
              <a:picLocks noChangeAspect="true"/>
            </p:cNvPicPr>
            <p:nvPr/>
          </p:nvPicPr>
          <p:blipFill>
            <a:blip r:embed="rId2"/>
            <a:srcRect l="20291" t="0" r="20291" b="0"/>
            <a:stretch>
              <a:fillRect/>
            </a:stretch>
          </p:blipFill>
          <p:spPr>
            <a:xfrm flipH="false" flipV="false">
              <a:off x="0" y="0"/>
              <a:ext cx="11582287" cy="13716000"/>
            </a:xfrm>
            <a:prstGeom prst="rect">
              <a:avLst/>
            </a:prstGeom>
          </p:spPr>
        </p:pic>
      </p:grpSp>
      <p:sp>
        <p:nvSpPr>
          <p:cNvPr name="Freeform 5" id="5"/>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grpSp>
        <p:nvGrpSpPr>
          <p:cNvPr name="Group 7" id="7"/>
          <p:cNvGrpSpPr/>
          <p:nvPr/>
        </p:nvGrpSpPr>
        <p:grpSpPr>
          <a:xfrm rot="0">
            <a:off x="1550938" y="3885059"/>
            <a:ext cx="577806" cy="57780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grpSp>
        <p:nvGrpSpPr>
          <p:cNvPr name="Group 9" id="9"/>
          <p:cNvGrpSpPr/>
          <p:nvPr/>
        </p:nvGrpSpPr>
        <p:grpSpPr>
          <a:xfrm rot="0">
            <a:off x="1550938" y="5101040"/>
            <a:ext cx="577806" cy="57780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11" id="11"/>
          <p:cNvSpPr txBox="true"/>
          <p:nvPr/>
        </p:nvSpPr>
        <p:spPr>
          <a:xfrm rot="0">
            <a:off x="1028700" y="92964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TextBox 12" id="12"/>
          <p:cNvSpPr txBox="true"/>
          <p:nvPr/>
        </p:nvSpPr>
        <p:spPr>
          <a:xfrm rot="0">
            <a:off x="1550938" y="1181100"/>
            <a:ext cx="6308824" cy="207010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Mục tiêu đề tài</a:t>
            </a:r>
          </a:p>
        </p:txBody>
      </p:sp>
      <p:sp>
        <p:nvSpPr>
          <p:cNvPr name="TextBox 13" id="13"/>
          <p:cNvSpPr txBox="true"/>
          <p:nvPr/>
        </p:nvSpPr>
        <p:spPr>
          <a:xfrm rot="0">
            <a:off x="2648833" y="3948537"/>
            <a:ext cx="5210929" cy="41275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Quảng bá du lịch tỉnh Trà Vinh</a:t>
            </a:r>
          </a:p>
        </p:txBody>
      </p:sp>
      <p:sp>
        <p:nvSpPr>
          <p:cNvPr name="TextBox 14" id="14"/>
          <p:cNvSpPr txBox="true"/>
          <p:nvPr/>
        </p:nvSpPr>
        <p:spPr>
          <a:xfrm rot="0">
            <a:off x="2648833" y="4945444"/>
            <a:ext cx="5210929" cy="8509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Cung cấp thông tin chi tiết và dễ dàng truy cập</a:t>
            </a:r>
          </a:p>
        </p:txBody>
      </p:sp>
      <p:grpSp>
        <p:nvGrpSpPr>
          <p:cNvPr name="Group 15" id="15"/>
          <p:cNvGrpSpPr/>
          <p:nvPr/>
        </p:nvGrpSpPr>
        <p:grpSpPr>
          <a:xfrm rot="0">
            <a:off x="1550938" y="6317022"/>
            <a:ext cx="577806" cy="57780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17" id="17"/>
          <p:cNvSpPr txBox="true"/>
          <p:nvPr/>
        </p:nvSpPr>
        <p:spPr>
          <a:xfrm rot="0">
            <a:off x="2648833" y="5993106"/>
            <a:ext cx="5210929" cy="128905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Sử dụng nền tảng mã nguồn mở để phát triển và bảo trì dễ dàng</a:t>
            </a:r>
          </a:p>
        </p:txBody>
      </p:sp>
      <p:grpSp>
        <p:nvGrpSpPr>
          <p:cNvPr name="Group 18" id="18"/>
          <p:cNvGrpSpPr/>
          <p:nvPr/>
        </p:nvGrpSpPr>
        <p:grpSpPr>
          <a:xfrm rot="0">
            <a:off x="1550938" y="7533003"/>
            <a:ext cx="577806" cy="57780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sp>
      </p:grpSp>
      <p:sp>
        <p:nvSpPr>
          <p:cNvPr name="TextBox 20" id="20"/>
          <p:cNvSpPr txBox="true"/>
          <p:nvPr/>
        </p:nvSpPr>
        <p:spPr>
          <a:xfrm rot="0">
            <a:off x="2648833" y="7377407"/>
            <a:ext cx="5210929" cy="850900"/>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Tăng cường khả năng quảng bá và kết nối cộng đồng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85813" y="-158270"/>
            <a:ext cx="19659626" cy="6857990"/>
          </a:xfrm>
          <a:prstGeom prst="rect">
            <a:avLst/>
          </a:prstGeom>
          <a:solidFill>
            <a:srgbClr val="19598D"/>
          </a:solidFill>
        </p:spPr>
      </p:sp>
      <p:sp>
        <p:nvSpPr>
          <p:cNvPr name="AutoShape 3" id="3"/>
          <p:cNvSpPr/>
          <p:nvPr/>
        </p:nvSpPr>
        <p:spPr>
          <a:xfrm rot="0">
            <a:off x="9640829" y="4185866"/>
            <a:ext cx="3569582" cy="4231220"/>
          </a:xfrm>
          <a:prstGeom prst="rect">
            <a:avLst/>
          </a:prstGeom>
          <a:solidFill>
            <a:srgbClr val="000000">
              <a:alpha val="33725"/>
            </a:srgbClr>
          </a:solidFill>
        </p:spPr>
      </p:sp>
      <p:sp>
        <p:nvSpPr>
          <p:cNvPr name="AutoShape 4" id="4"/>
          <p:cNvSpPr/>
          <p:nvPr/>
        </p:nvSpPr>
        <p:spPr>
          <a:xfrm rot="0">
            <a:off x="13861168" y="4185866"/>
            <a:ext cx="3569582" cy="4231220"/>
          </a:xfrm>
          <a:prstGeom prst="rect">
            <a:avLst/>
          </a:prstGeom>
          <a:solidFill>
            <a:srgbClr val="000000">
              <a:alpha val="33725"/>
            </a:srgbClr>
          </a:solidFill>
        </p:spPr>
      </p:sp>
      <p:sp>
        <p:nvSpPr>
          <p:cNvPr name="AutoShape 5" id="5"/>
          <p:cNvSpPr/>
          <p:nvPr/>
        </p:nvSpPr>
        <p:spPr>
          <a:xfrm rot="0">
            <a:off x="1200150" y="4185866"/>
            <a:ext cx="3569582" cy="4231220"/>
          </a:xfrm>
          <a:prstGeom prst="rect">
            <a:avLst/>
          </a:prstGeom>
          <a:solidFill>
            <a:srgbClr val="000000">
              <a:alpha val="33725"/>
            </a:srgbClr>
          </a:solidFill>
        </p:spPr>
      </p:sp>
      <p:sp>
        <p:nvSpPr>
          <p:cNvPr name="AutoShape 6" id="6"/>
          <p:cNvSpPr/>
          <p:nvPr/>
        </p:nvSpPr>
        <p:spPr>
          <a:xfrm rot="0">
            <a:off x="5420489" y="4185866"/>
            <a:ext cx="3569582" cy="4231220"/>
          </a:xfrm>
          <a:prstGeom prst="rect">
            <a:avLst/>
          </a:prstGeom>
          <a:solidFill>
            <a:srgbClr val="000000">
              <a:alpha val="33725"/>
            </a:srgbClr>
          </a:solidFill>
        </p:spPr>
      </p:sp>
      <p:sp>
        <p:nvSpPr>
          <p:cNvPr name="AutoShape 7" id="7"/>
          <p:cNvSpPr/>
          <p:nvPr/>
        </p:nvSpPr>
        <p:spPr>
          <a:xfrm rot="0">
            <a:off x="9469379" y="4023941"/>
            <a:ext cx="3569582" cy="4220278"/>
          </a:xfrm>
          <a:prstGeom prst="rect">
            <a:avLst/>
          </a:prstGeom>
          <a:solidFill>
            <a:srgbClr val="FFFFFF"/>
          </a:solidFill>
        </p:spPr>
      </p:sp>
      <p:sp>
        <p:nvSpPr>
          <p:cNvPr name="AutoShape 8" id="8"/>
          <p:cNvSpPr/>
          <p:nvPr/>
        </p:nvSpPr>
        <p:spPr>
          <a:xfrm rot="0">
            <a:off x="13689718" y="4023941"/>
            <a:ext cx="3569582" cy="4220278"/>
          </a:xfrm>
          <a:prstGeom prst="rect">
            <a:avLst/>
          </a:prstGeom>
          <a:solidFill>
            <a:srgbClr val="FFFFFF"/>
          </a:solidFill>
        </p:spPr>
      </p:sp>
      <p:sp>
        <p:nvSpPr>
          <p:cNvPr name="AutoShape 9" id="9"/>
          <p:cNvSpPr/>
          <p:nvPr/>
        </p:nvSpPr>
        <p:spPr>
          <a:xfrm rot="0">
            <a:off x="1028700" y="4023941"/>
            <a:ext cx="3569582" cy="4220278"/>
          </a:xfrm>
          <a:prstGeom prst="rect">
            <a:avLst/>
          </a:prstGeom>
          <a:solidFill>
            <a:srgbClr val="FFFFFF"/>
          </a:solidFill>
        </p:spPr>
      </p:sp>
      <p:sp>
        <p:nvSpPr>
          <p:cNvPr name="AutoShape 10" id="10"/>
          <p:cNvSpPr/>
          <p:nvPr/>
        </p:nvSpPr>
        <p:spPr>
          <a:xfrm rot="0">
            <a:off x="5249039" y="4023941"/>
            <a:ext cx="3569582" cy="4220278"/>
          </a:xfrm>
          <a:prstGeom prst="rect">
            <a:avLst/>
          </a:prstGeom>
          <a:solidFill>
            <a:srgbClr val="FFFFFF"/>
          </a:solidFill>
        </p:spPr>
      </p:sp>
      <p:sp>
        <p:nvSpPr>
          <p:cNvPr name="TextBox 11" id="11"/>
          <p:cNvSpPr txBox="true"/>
          <p:nvPr/>
        </p:nvSpPr>
        <p:spPr>
          <a:xfrm rot="0">
            <a:off x="2991871" y="1181100"/>
            <a:ext cx="12304258" cy="2070101"/>
          </a:xfrm>
          <a:prstGeom prst="rect">
            <a:avLst/>
          </a:prstGeom>
        </p:spPr>
        <p:txBody>
          <a:bodyPr anchor="t" rtlCol="false" tIns="0" lIns="0" bIns="0" rIns="0">
            <a:spAutoFit/>
          </a:bodyPr>
          <a:lstStyle/>
          <a:p>
            <a:pPr algn="ctr">
              <a:lnSpc>
                <a:spcPts val="8000"/>
              </a:lnSpc>
              <a:spcBef>
                <a:spcPct val="0"/>
              </a:spcBef>
            </a:pPr>
            <a:r>
              <a:rPr lang="en-US" b="true" sz="8000">
                <a:solidFill>
                  <a:srgbClr val="FFFFFF"/>
                </a:solidFill>
                <a:latin typeface="Montserrat Ultra-Bold"/>
                <a:ea typeface="Montserrat Ultra-Bold"/>
                <a:cs typeface="Montserrat Ultra-Bold"/>
                <a:sym typeface="Montserrat Ultra-Bold"/>
              </a:rPr>
              <a:t>Nền tảng mã nguồn mở WordPress</a:t>
            </a:r>
          </a:p>
        </p:txBody>
      </p:sp>
      <p:sp>
        <p:nvSpPr>
          <p:cNvPr name="TextBox 12" id="12"/>
          <p:cNvSpPr txBox="true"/>
          <p:nvPr/>
        </p:nvSpPr>
        <p:spPr>
          <a:xfrm rot="0">
            <a:off x="1266094" y="5934054"/>
            <a:ext cx="3094794" cy="147066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Giao diện quản trị dễ dàng sử dụng, không yêu cầu người dùng có kiến thức lập trình</a:t>
            </a:r>
          </a:p>
        </p:txBody>
      </p:sp>
      <p:sp>
        <p:nvSpPr>
          <p:cNvPr name="TextBox 13" id="13"/>
          <p:cNvSpPr txBox="true"/>
          <p:nvPr/>
        </p:nvSpPr>
        <p:spPr>
          <a:xfrm rot="0">
            <a:off x="5486433" y="5934054"/>
            <a:ext cx="3094794" cy="221361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WordPress là phần mềm</a:t>
            </a:r>
            <a:r>
              <a:rPr lang="en-US" sz="2100">
                <a:solidFill>
                  <a:srgbClr val="000000"/>
                </a:solidFill>
                <a:latin typeface="Montserrat"/>
                <a:ea typeface="Montserrat"/>
                <a:cs typeface="Montserrat"/>
                <a:sym typeface="Montserrat"/>
              </a:rPr>
              <a:t> mã nguồn mở, cho phép tải và sử dụng miễn phí.</a:t>
            </a:r>
          </a:p>
          <a:p>
            <a:pPr algn="just">
              <a:lnSpc>
                <a:spcPts val="2940"/>
              </a:lnSpc>
            </a:pPr>
          </a:p>
          <a:p>
            <a:pPr algn="just">
              <a:lnSpc>
                <a:spcPts val="2940"/>
              </a:lnSpc>
            </a:pPr>
          </a:p>
        </p:txBody>
      </p:sp>
      <p:sp>
        <p:nvSpPr>
          <p:cNvPr name="TextBox 14" id="14"/>
          <p:cNvSpPr txBox="true"/>
          <p:nvPr/>
        </p:nvSpPr>
        <p:spPr>
          <a:xfrm rot="0">
            <a:off x="9706773" y="5934054"/>
            <a:ext cx="3094794" cy="2213610"/>
          </a:xfrm>
          <a:prstGeom prst="rect">
            <a:avLst/>
          </a:prstGeom>
        </p:spPr>
        <p:txBody>
          <a:bodyPr anchor="t" rtlCol="false" tIns="0" lIns="0" bIns="0" rIns="0">
            <a:spAutoFit/>
          </a:bodyPr>
          <a:lstStyle/>
          <a:p>
            <a:pPr algn="just">
              <a:lnSpc>
                <a:spcPts val="2940"/>
              </a:lnSpc>
            </a:pPr>
            <a:r>
              <a:rPr lang="en-US" sz="2100">
                <a:solidFill>
                  <a:srgbClr val="000000"/>
                </a:solidFill>
                <a:latin typeface="Montserrat"/>
                <a:ea typeface="Montserrat"/>
                <a:cs typeface="Montserrat"/>
                <a:sym typeface="Montserrat"/>
              </a:rPr>
              <a:t>WordPress có thể xây dựng mọi loại website, từ blog cá nhân đến các trang web doanh nghiệp hay website thương mại điện tử.</a:t>
            </a:r>
          </a:p>
        </p:txBody>
      </p:sp>
      <p:sp>
        <p:nvSpPr>
          <p:cNvPr name="TextBox 15" id="15"/>
          <p:cNvSpPr txBox="true"/>
          <p:nvPr/>
        </p:nvSpPr>
        <p:spPr>
          <a:xfrm rot="0">
            <a:off x="14203206" y="5943579"/>
            <a:ext cx="2596502" cy="2165471"/>
          </a:xfrm>
          <a:prstGeom prst="rect">
            <a:avLst/>
          </a:prstGeom>
        </p:spPr>
        <p:txBody>
          <a:bodyPr anchor="t" rtlCol="false" tIns="0" lIns="0" bIns="0" rIns="0">
            <a:spAutoFit/>
          </a:bodyPr>
          <a:lstStyle/>
          <a:p>
            <a:pPr algn="just">
              <a:lnSpc>
                <a:spcPts val="2466"/>
              </a:lnSpc>
            </a:pPr>
            <a:r>
              <a:rPr lang="en-US" sz="1761">
                <a:solidFill>
                  <a:srgbClr val="000000"/>
                </a:solidFill>
                <a:latin typeface="Montserrat"/>
                <a:ea typeface="Montserrat"/>
                <a:cs typeface="Montserrat"/>
                <a:sym typeface="Montserrat"/>
              </a:rPr>
              <a:t>WordPress dễ dàng tích hợp với nhiều dịch vụ bên ngoài, chẳng hạn như các hệ thống thanh toán, công cụ phân tích, mạng xã hội, v.v.</a:t>
            </a:r>
          </a:p>
        </p:txBody>
      </p:sp>
      <p:sp>
        <p:nvSpPr>
          <p:cNvPr name="TextBox 16" id="16"/>
          <p:cNvSpPr txBox="true"/>
          <p:nvPr/>
        </p:nvSpPr>
        <p:spPr>
          <a:xfrm rot="0">
            <a:off x="1383993" y="4059513"/>
            <a:ext cx="2858995" cy="1431288"/>
          </a:xfrm>
          <a:prstGeom prst="rect">
            <a:avLst/>
          </a:prstGeom>
        </p:spPr>
        <p:txBody>
          <a:bodyPr anchor="t" rtlCol="false" tIns="0" lIns="0" bIns="0" rIns="0">
            <a:spAutoFit/>
          </a:bodyPr>
          <a:lstStyle/>
          <a:p>
            <a:pPr algn="ctr">
              <a:lnSpc>
                <a:spcPts val="5819"/>
              </a:lnSpc>
            </a:pPr>
            <a:r>
              <a:rPr lang="en-US" b="true" sz="4157">
                <a:solidFill>
                  <a:srgbClr val="19598D"/>
                </a:solidFill>
                <a:latin typeface="Montserrat Bold"/>
                <a:ea typeface="Montserrat Bold"/>
                <a:cs typeface="Montserrat Bold"/>
                <a:sym typeface="Montserrat Bold"/>
              </a:rPr>
              <a:t>Dễ sử dụng</a:t>
            </a:r>
          </a:p>
        </p:txBody>
      </p:sp>
      <p:sp>
        <p:nvSpPr>
          <p:cNvPr name="TextBox 17" id="17"/>
          <p:cNvSpPr txBox="true"/>
          <p:nvPr/>
        </p:nvSpPr>
        <p:spPr>
          <a:xfrm rot="0">
            <a:off x="5972866" y="3921929"/>
            <a:ext cx="2121929" cy="1614467"/>
          </a:xfrm>
          <a:prstGeom prst="rect">
            <a:avLst/>
          </a:prstGeom>
        </p:spPr>
        <p:txBody>
          <a:bodyPr anchor="t" rtlCol="false" tIns="0" lIns="0" bIns="0" rIns="0">
            <a:spAutoFit/>
          </a:bodyPr>
          <a:lstStyle/>
          <a:p>
            <a:pPr algn="ctr">
              <a:lnSpc>
                <a:spcPts val="4319"/>
              </a:lnSpc>
            </a:pPr>
            <a:r>
              <a:rPr lang="en-US" b="true" sz="3085">
                <a:solidFill>
                  <a:srgbClr val="19598D"/>
                </a:solidFill>
                <a:latin typeface="Montserrat Bold"/>
                <a:ea typeface="Montserrat Bold"/>
                <a:cs typeface="Montserrat Bold"/>
                <a:sym typeface="Montserrat Bold"/>
              </a:rPr>
              <a:t>Mã nguồn mở và miễn phí</a:t>
            </a:r>
          </a:p>
        </p:txBody>
      </p:sp>
      <p:sp>
        <p:nvSpPr>
          <p:cNvPr name="TextBox 18" id="18"/>
          <p:cNvSpPr txBox="true"/>
          <p:nvPr/>
        </p:nvSpPr>
        <p:spPr>
          <a:xfrm rot="0">
            <a:off x="9637771" y="4260807"/>
            <a:ext cx="3094794" cy="1047750"/>
          </a:xfrm>
          <a:prstGeom prst="rect">
            <a:avLst/>
          </a:prstGeom>
        </p:spPr>
        <p:txBody>
          <a:bodyPr anchor="t" rtlCol="false" tIns="0" lIns="0" bIns="0" rIns="0">
            <a:spAutoFit/>
          </a:bodyPr>
          <a:lstStyle/>
          <a:p>
            <a:pPr algn="ctr">
              <a:lnSpc>
                <a:spcPts val="4200"/>
              </a:lnSpc>
            </a:pPr>
            <a:r>
              <a:rPr lang="en-US" b="true" sz="3000">
                <a:solidFill>
                  <a:srgbClr val="19598D"/>
                </a:solidFill>
                <a:latin typeface="Montserrat Bold"/>
                <a:ea typeface="Montserrat Bold"/>
                <a:cs typeface="Montserrat Bold"/>
                <a:sym typeface="Montserrat Bold"/>
              </a:rPr>
              <a:t>Tính linh hoạt cao</a:t>
            </a:r>
          </a:p>
        </p:txBody>
      </p:sp>
      <p:sp>
        <p:nvSpPr>
          <p:cNvPr name="TextBox 19" id="19"/>
          <p:cNvSpPr txBox="true"/>
          <p:nvPr/>
        </p:nvSpPr>
        <p:spPr>
          <a:xfrm rot="0">
            <a:off x="13827196" y="4210050"/>
            <a:ext cx="3294626" cy="1047750"/>
          </a:xfrm>
          <a:prstGeom prst="rect">
            <a:avLst/>
          </a:prstGeom>
        </p:spPr>
        <p:txBody>
          <a:bodyPr anchor="t" rtlCol="false" tIns="0" lIns="0" bIns="0" rIns="0">
            <a:spAutoFit/>
          </a:bodyPr>
          <a:lstStyle/>
          <a:p>
            <a:pPr algn="ctr">
              <a:lnSpc>
                <a:spcPts val="4200"/>
              </a:lnSpc>
            </a:pPr>
            <a:r>
              <a:rPr lang="en-US" b="true" sz="3000">
                <a:solidFill>
                  <a:srgbClr val="19598D"/>
                </a:solidFill>
                <a:latin typeface="Montserrat Bold"/>
                <a:ea typeface="Montserrat Bold"/>
                <a:cs typeface="Montserrat Bold"/>
                <a:sym typeface="Montserrat Bold"/>
              </a:rPr>
              <a:t>Khả năng mở rộng và tích hợp</a:t>
            </a:r>
          </a:p>
        </p:txBody>
      </p:sp>
      <p:sp>
        <p:nvSpPr>
          <p:cNvPr name="AutoShape 20" id="20"/>
          <p:cNvSpPr/>
          <p:nvPr/>
        </p:nvSpPr>
        <p:spPr>
          <a:xfrm rot="0">
            <a:off x="1266094" y="5481276"/>
            <a:ext cx="3094794" cy="0"/>
          </a:xfrm>
          <a:prstGeom prst="line">
            <a:avLst/>
          </a:prstGeom>
          <a:ln cap="rnd" w="19050">
            <a:solidFill>
              <a:srgbClr val="000000"/>
            </a:solidFill>
            <a:prstDash val="solid"/>
            <a:headEnd type="none" len="sm" w="sm"/>
            <a:tailEnd type="none" len="sm" w="sm"/>
          </a:ln>
        </p:spPr>
      </p:sp>
      <p:sp>
        <p:nvSpPr>
          <p:cNvPr name="AutoShape 21" id="21"/>
          <p:cNvSpPr/>
          <p:nvPr/>
        </p:nvSpPr>
        <p:spPr>
          <a:xfrm rot="0">
            <a:off x="5486433" y="5481276"/>
            <a:ext cx="3094794" cy="0"/>
          </a:xfrm>
          <a:prstGeom prst="line">
            <a:avLst/>
          </a:prstGeom>
          <a:ln cap="rnd" w="19050">
            <a:solidFill>
              <a:srgbClr val="000000"/>
            </a:solidFill>
            <a:prstDash val="solid"/>
            <a:headEnd type="none" len="sm" w="sm"/>
            <a:tailEnd type="none" len="sm" w="sm"/>
          </a:ln>
        </p:spPr>
      </p:sp>
      <p:sp>
        <p:nvSpPr>
          <p:cNvPr name="AutoShape 22" id="22"/>
          <p:cNvSpPr/>
          <p:nvPr/>
        </p:nvSpPr>
        <p:spPr>
          <a:xfrm rot="0">
            <a:off x="9706773" y="5481276"/>
            <a:ext cx="3094794" cy="0"/>
          </a:xfrm>
          <a:prstGeom prst="line">
            <a:avLst/>
          </a:prstGeom>
          <a:ln cap="rnd" w="19050">
            <a:solidFill>
              <a:srgbClr val="000000"/>
            </a:solidFill>
            <a:prstDash val="solid"/>
            <a:headEnd type="none" len="sm" w="sm"/>
            <a:tailEnd type="none" len="sm" w="sm"/>
          </a:ln>
        </p:spPr>
      </p:sp>
      <p:sp>
        <p:nvSpPr>
          <p:cNvPr name="AutoShape 23" id="23"/>
          <p:cNvSpPr/>
          <p:nvPr/>
        </p:nvSpPr>
        <p:spPr>
          <a:xfrm rot="0">
            <a:off x="13927112" y="5481276"/>
            <a:ext cx="3094794" cy="0"/>
          </a:xfrm>
          <a:prstGeom prst="line">
            <a:avLst/>
          </a:prstGeom>
          <a:ln cap="rnd" w="19050">
            <a:solidFill>
              <a:srgbClr val="000000"/>
            </a:solidFill>
            <a:prstDash val="solid"/>
            <a:headEnd type="none" len="sm" w="sm"/>
            <a:tailEnd type="none" len="sm" w="sm"/>
          </a:ln>
        </p:spPr>
      </p:sp>
      <p:sp>
        <p:nvSpPr>
          <p:cNvPr name="Freeform 24" id="24"/>
          <p:cNvSpPr/>
          <p:nvPr/>
        </p:nvSpPr>
        <p:spPr>
          <a:xfrm flipH="false" flipV="false" rot="0">
            <a:off x="16377677"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10800000">
            <a:off x="1028700" y="923192"/>
            <a:ext cx="844062" cy="211015"/>
          </a:xfrm>
          <a:custGeom>
            <a:avLst/>
            <a:gdLst/>
            <a:ahLst/>
            <a:cxnLst/>
            <a:rect r="r" b="b" t="t" l="l"/>
            <a:pathLst>
              <a:path h="211015" w="844062">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2155670" y="92964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27" id="27"/>
          <p:cNvSpPr txBox="true"/>
          <p:nvPr/>
        </p:nvSpPr>
        <p:spPr>
          <a:xfrm rot="0">
            <a:off x="1028700" y="92964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AutoShape 28" id="28"/>
          <p:cNvSpPr/>
          <p:nvPr/>
        </p:nvSpPr>
        <p:spPr>
          <a:xfrm rot="23662">
            <a:off x="13861144" y="1014412"/>
            <a:ext cx="2075766" cy="0"/>
          </a:xfrm>
          <a:prstGeom prst="line">
            <a:avLst/>
          </a:prstGeom>
          <a:ln cap="rnd" w="28575">
            <a:solidFill>
              <a:srgbClr val="FFFFFF">
                <a:alpha val="74902"/>
              </a:srgbClr>
            </a:solidFill>
            <a:prstDash val="solid"/>
            <a:headEnd type="none" len="sm" w="sm"/>
            <a:tailEnd type="none" len="sm" w="sm"/>
          </a:ln>
        </p:spPr>
      </p:sp>
      <p:sp>
        <p:nvSpPr>
          <p:cNvPr name="AutoShape 29" id="29"/>
          <p:cNvSpPr/>
          <p:nvPr/>
        </p:nvSpPr>
        <p:spPr>
          <a:xfrm rot="-10776337">
            <a:off x="2313529" y="1014413"/>
            <a:ext cx="2075766" cy="0"/>
          </a:xfrm>
          <a:prstGeom prst="line">
            <a:avLst/>
          </a:prstGeom>
          <a:ln cap="rnd" w="28575">
            <a:solidFill>
              <a:srgbClr val="FFFFFF">
                <a:alpha val="74902"/>
              </a:srgbClr>
            </a:solidFill>
            <a:prstDash val="solid"/>
            <a:headEnd type="none" len="sm" w="sm"/>
            <a:tailEnd type="none" len="sm" w="sm"/>
          </a:ln>
        </p:spPr>
      </p:sp>
      <p:sp>
        <p:nvSpPr>
          <p:cNvPr name="AutoShape 30" id="30"/>
          <p:cNvSpPr/>
          <p:nvPr/>
        </p:nvSpPr>
        <p:spPr>
          <a:xfrm rot="0">
            <a:off x="-282420" y="9096375"/>
            <a:ext cx="18852841" cy="0"/>
          </a:xfrm>
          <a:prstGeom prst="line">
            <a:avLst/>
          </a:prstGeom>
          <a:ln cap="rnd" w="28575">
            <a:solidFill>
              <a:srgbClr val="D9D9D9"/>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42777" y="134522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01162" y="253472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5376337">
            <a:off x="16326925" y="3337125"/>
            <a:ext cx="2075766" cy="0"/>
          </a:xfrm>
          <a:prstGeom prst="line">
            <a:avLst/>
          </a:prstGeom>
          <a:ln cap="rnd" w="28575">
            <a:solidFill>
              <a:srgbClr val="D9D9D9">
                <a:alpha val="74902"/>
              </a:srgbClr>
            </a:solidFill>
            <a:prstDash val="solid"/>
            <a:headEnd type="none" len="sm" w="sm"/>
            <a:tailEnd type="none" len="sm" w="sm"/>
          </a:ln>
        </p:spPr>
      </p:sp>
      <p:sp>
        <p:nvSpPr>
          <p:cNvPr name="AutoShape 6" id="6"/>
          <p:cNvSpPr/>
          <p:nvPr/>
        </p:nvSpPr>
        <p:spPr>
          <a:xfrm rot="-5376337">
            <a:off x="-114691" y="4526630"/>
            <a:ext cx="2075766" cy="0"/>
          </a:xfrm>
          <a:prstGeom prst="line">
            <a:avLst/>
          </a:prstGeom>
          <a:ln cap="rnd" w="28575">
            <a:solidFill>
              <a:srgbClr val="D9D9D9">
                <a:alpha val="74902"/>
              </a:srgbClr>
            </a:solidFill>
            <a:prstDash val="solid"/>
            <a:headEnd type="none" len="sm" w="sm"/>
            <a:tailEnd type="none" len="sm" w="sm"/>
          </a:ln>
        </p:spPr>
      </p:sp>
      <p:sp>
        <p:nvSpPr>
          <p:cNvPr name="AutoShape 7" id="7"/>
          <p:cNvSpPr/>
          <p:nvPr/>
        </p:nvSpPr>
        <p:spPr>
          <a:xfrm rot="0">
            <a:off x="1548907" y="3566958"/>
            <a:ext cx="7604618" cy="2649358"/>
          </a:xfrm>
          <a:prstGeom prst="rect">
            <a:avLst/>
          </a:prstGeom>
          <a:solidFill>
            <a:srgbClr val="000000">
              <a:alpha val="11765"/>
            </a:srgbClr>
          </a:solidFill>
        </p:spPr>
      </p:sp>
      <p:sp>
        <p:nvSpPr>
          <p:cNvPr name="AutoShape 8" id="8"/>
          <p:cNvSpPr/>
          <p:nvPr/>
        </p:nvSpPr>
        <p:spPr>
          <a:xfrm rot="0">
            <a:off x="1548907" y="6515759"/>
            <a:ext cx="7604618" cy="2649358"/>
          </a:xfrm>
          <a:prstGeom prst="rect">
            <a:avLst/>
          </a:prstGeom>
          <a:solidFill>
            <a:srgbClr val="000000">
              <a:alpha val="11765"/>
            </a:srgbClr>
          </a:solidFill>
        </p:spPr>
      </p:sp>
      <p:sp>
        <p:nvSpPr>
          <p:cNvPr name="AutoShape 9" id="9"/>
          <p:cNvSpPr/>
          <p:nvPr/>
        </p:nvSpPr>
        <p:spPr>
          <a:xfrm rot="0">
            <a:off x="9396184" y="3566958"/>
            <a:ext cx="7604618" cy="2649358"/>
          </a:xfrm>
          <a:prstGeom prst="rect">
            <a:avLst/>
          </a:prstGeom>
          <a:solidFill>
            <a:srgbClr val="000000">
              <a:alpha val="11765"/>
            </a:srgbClr>
          </a:solidFill>
        </p:spPr>
      </p:sp>
      <p:sp>
        <p:nvSpPr>
          <p:cNvPr name="AutoShape 10" id="10"/>
          <p:cNvSpPr/>
          <p:nvPr/>
        </p:nvSpPr>
        <p:spPr>
          <a:xfrm rot="0">
            <a:off x="9396184" y="6515759"/>
            <a:ext cx="7604618" cy="2649358"/>
          </a:xfrm>
          <a:prstGeom prst="rect">
            <a:avLst/>
          </a:prstGeom>
          <a:solidFill>
            <a:srgbClr val="000000">
              <a:alpha val="11765"/>
            </a:srgbClr>
          </a:solidFill>
        </p:spPr>
      </p:sp>
      <p:sp>
        <p:nvSpPr>
          <p:cNvPr name="AutoShape 11" id="11"/>
          <p:cNvSpPr/>
          <p:nvPr/>
        </p:nvSpPr>
        <p:spPr>
          <a:xfrm rot="0">
            <a:off x="1418053" y="3445811"/>
            <a:ext cx="7604618" cy="2649358"/>
          </a:xfrm>
          <a:prstGeom prst="rect">
            <a:avLst/>
          </a:prstGeom>
          <a:solidFill>
            <a:srgbClr val="19598D"/>
          </a:solidFill>
        </p:spPr>
      </p:sp>
      <p:sp>
        <p:nvSpPr>
          <p:cNvPr name="AutoShape 12" id="12"/>
          <p:cNvSpPr/>
          <p:nvPr/>
        </p:nvSpPr>
        <p:spPr>
          <a:xfrm rot="0">
            <a:off x="1418053" y="6394612"/>
            <a:ext cx="7604618" cy="2649358"/>
          </a:xfrm>
          <a:prstGeom prst="rect">
            <a:avLst/>
          </a:prstGeom>
          <a:solidFill>
            <a:srgbClr val="19598D"/>
          </a:solidFill>
        </p:spPr>
      </p:sp>
      <p:sp>
        <p:nvSpPr>
          <p:cNvPr name="AutoShape 13" id="13"/>
          <p:cNvSpPr/>
          <p:nvPr/>
        </p:nvSpPr>
        <p:spPr>
          <a:xfrm rot="0">
            <a:off x="9265329" y="3445811"/>
            <a:ext cx="7604618" cy="2649358"/>
          </a:xfrm>
          <a:prstGeom prst="rect">
            <a:avLst/>
          </a:prstGeom>
          <a:solidFill>
            <a:srgbClr val="19598D"/>
          </a:solidFill>
        </p:spPr>
      </p:sp>
      <p:sp>
        <p:nvSpPr>
          <p:cNvPr name="AutoShape 14" id="14"/>
          <p:cNvSpPr/>
          <p:nvPr/>
        </p:nvSpPr>
        <p:spPr>
          <a:xfrm rot="0">
            <a:off x="9265329" y="6394612"/>
            <a:ext cx="7604618" cy="2649358"/>
          </a:xfrm>
          <a:prstGeom prst="rect">
            <a:avLst/>
          </a:prstGeom>
          <a:solidFill>
            <a:srgbClr val="19598D"/>
          </a:solidFill>
        </p:spPr>
      </p:sp>
      <p:sp>
        <p:nvSpPr>
          <p:cNvPr name="TextBox 15" id="15"/>
          <p:cNvSpPr txBox="true"/>
          <p:nvPr/>
        </p:nvSpPr>
        <p:spPr>
          <a:xfrm rot="0">
            <a:off x="2724915" y="1181100"/>
            <a:ext cx="12838170" cy="1060451"/>
          </a:xfrm>
          <a:prstGeom prst="rect">
            <a:avLst/>
          </a:prstGeom>
        </p:spPr>
        <p:txBody>
          <a:bodyPr anchor="t" rtlCol="false" tIns="0" lIns="0" bIns="0" rIns="0">
            <a:spAutoFit/>
          </a:bodyPr>
          <a:lstStyle/>
          <a:p>
            <a:pPr algn="ctr">
              <a:lnSpc>
                <a:spcPts val="8000"/>
              </a:lnSpc>
              <a:spcBef>
                <a:spcPct val="0"/>
              </a:spcBef>
            </a:pPr>
            <a:r>
              <a:rPr lang="en-US" b="true" sz="8000">
                <a:solidFill>
                  <a:srgbClr val="19598D"/>
                </a:solidFill>
                <a:latin typeface="Montserrat Ultra-Bold"/>
                <a:ea typeface="Montserrat Ultra-Bold"/>
                <a:cs typeface="Montserrat Ultra-Bold"/>
                <a:sym typeface="Montserrat Ultra-Bold"/>
              </a:rPr>
              <a:t>Yêu cầu chức năng</a:t>
            </a:r>
          </a:p>
        </p:txBody>
      </p:sp>
      <p:sp>
        <p:nvSpPr>
          <p:cNvPr name="TextBox 16" id="16"/>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17" id="17"/>
          <p:cNvSpPr txBox="true"/>
          <p:nvPr/>
        </p:nvSpPr>
        <p:spPr>
          <a:xfrm rot="0">
            <a:off x="1028700" y="94869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TextBox 18" id="18"/>
          <p:cNvSpPr txBox="true"/>
          <p:nvPr/>
        </p:nvSpPr>
        <p:spPr>
          <a:xfrm rot="0">
            <a:off x="9641401" y="4838765"/>
            <a:ext cx="6852475" cy="1544320"/>
          </a:xfrm>
          <a:prstGeom prst="rect">
            <a:avLst/>
          </a:prstGeom>
        </p:spPr>
        <p:txBody>
          <a:bodyPr anchor="t" rtlCol="false" tIns="0" lIns="0" bIns="0" rIns="0">
            <a:spAutoFit/>
          </a:bodyPr>
          <a:lstStyle/>
          <a:p>
            <a:pPr algn="ctr">
              <a:lnSpc>
                <a:spcPts val="3080"/>
              </a:lnSpc>
            </a:pPr>
            <a:r>
              <a:rPr lang="en-US" sz="2200">
                <a:solidFill>
                  <a:srgbClr val="FFFFFF"/>
                </a:solidFill>
                <a:latin typeface="Montserrat"/>
                <a:ea typeface="Montserrat"/>
                <a:cs typeface="Montserrat"/>
                <a:sym typeface="Montserrat"/>
              </a:rPr>
              <a:t> cho phép người dùng tạo tài khoản trên trang web bằng cách nhập vào form đăng ký / đăng nhập</a:t>
            </a:r>
          </a:p>
          <a:p>
            <a:pPr algn="ctr" marL="0" indent="0" lvl="0">
              <a:lnSpc>
                <a:spcPts val="3080"/>
              </a:lnSpc>
              <a:spcBef>
                <a:spcPct val="0"/>
              </a:spcBef>
            </a:pPr>
          </a:p>
        </p:txBody>
      </p:sp>
      <p:sp>
        <p:nvSpPr>
          <p:cNvPr name="TextBox 19" id="19"/>
          <p:cNvSpPr txBox="true"/>
          <p:nvPr/>
        </p:nvSpPr>
        <p:spPr>
          <a:xfrm rot="0">
            <a:off x="9958907" y="3872863"/>
            <a:ext cx="6217463"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Chức năng quản trị</a:t>
            </a:r>
          </a:p>
        </p:txBody>
      </p:sp>
      <p:sp>
        <p:nvSpPr>
          <p:cNvPr name="TextBox 20" id="20"/>
          <p:cNvSpPr txBox="true"/>
          <p:nvPr/>
        </p:nvSpPr>
        <p:spPr>
          <a:xfrm rot="0">
            <a:off x="1820583" y="4829241"/>
            <a:ext cx="6799557" cy="1544320"/>
          </a:xfrm>
          <a:prstGeom prst="rect">
            <a:avLst/>
          </a:prstGeom>
        </p:spPr>
        <p:txBody>
          <a:bodyPr anchor="t" rtlCol="false" tIns="0" lIns="0" bIns="0" rIns="0">
            <a:spAutoFit/>
          </a:bodyPr>
          <a:lstStyle/>
          <a:p>
            <a:pPr algn="ctr" marL="0" indent="0" lvl="0">
              <a:lnSpc>
                <a:spcPts val="3080"/>
              </a:lnSpc>
              <a:spcBef>
                <a:spcPct val="0"/>
              </a:spcBef>
            </a:pPr>
            <a:r>
              <a:rPr lang="en-US" sz="2200">
                <a:solidFill>
                  <a:srgbClr val="FFFFFF"/>
                </a:solidFill>
                <a:latin typeface="Montserrat"/>
                <a:ea typeface="Montserrat"/>
                <a:cs typeface="Montserrat"/>
                <a:sym typeface="Montserrat"/>
              </a:rPr>
              <a:t>cho phép người dùng tìm kiếm các địa điểm du lịch tại trà vinh theo tên, nền ẩm thực, văn hóa - lễ hội bằng cách nhập từ khóa, tiêu đề vào ô tìm kiếm</a:t>
            </a:r>
          </a:p>
        </p:txBody>
      </p:sp>
      <p:sp>
        <p:nvSpPr>
          <p:cNvPr name="TextBox 21" id="21"/>
          <p:cNvSpPr txBox="true"/>
          <p:nvPr/>
        </p:nvSpPr>
        <p:spPr>
          <a:xfrm rot="0">
            <a:off x="2111630" y="3872863"/>
            <a:ext cx="6508510"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Chức năng tìm kiếm </a:t>
            </a:r>
          </a:p>
        </p:txBody>
      </p:sp>
      <p:sp>
        <p:nvSpPr>
          <p:cNvPr name="TextBox 22" id="22"/>
          <p:cNvSpPr txBox="true"/>
          <p:nvPr/>
        </p:nvSpPr>
        <p:spPr>
          <a:xfrm rot="0">
            <a:off x="9797763" y="7681191"/>
            <a:ext cx="6633359" cy="1496157"/>
          </a:xfrm>
          <a:prstGeom prst="rect">
            <a:avLst/>
          </a:prstGeom>
        </p:spPr>
        <p:txBody>
          <a:bodyPr anchor="t" rtlCol="false" tIns="0" lIns="0" bIns="0" rIns="0">
            <a:spAutoFit/>
          </a:bodyPr>
          <a:lstStyle/>
          <a:p>
            <a:pPr algn="ctr">
              <a:lnSpc>
                <a:spcPts val="2981"/>
              </a:lnSpc>
            </a:pPr>
            <a:r>
              <a:rPr lang="en-US" sz="2129">
                <a:solidFill>
                  <a:srgbClr val="FFFFFF"/>
                </a:solidFill>
                <a:latin typeface="Montserrat"/>
                <a:ea typeface="Montserrat"/>
                <a:cs typeface="Montserrat"/>
                <a:sym typeface="Montserrat"/>
              </a:rPr>
              <a:t> người dùng có thể nhập mail vào form đăng ký trang web có thể gửi thông tin mới nhất về du lịch cho người dùng thông qua mail đã đăng ký.</a:t>
            </a:r>
          </a:p>
          <a:p>
            <a:pPr algn="ctr">
              <a:lnSpc>
                <a:spcPts val="2981"/>
              </a:lnSpc>
            </a:pPr>
          </a:p>
        </p:txBody>
      </p:sp>
      <p:sp>
        <p:nvSpPr>
          <p:cNvPr name="TextBox 23" id="23"/>
          <p:cNvSpPr txBox="true"/>
          <p:nvPr/>
        </p:nvSpPr>
        <p:spPr>
          <a:xfrm rot="0">
            <a:off x="9704155" y="6609373"/>
            <a:ext cx="6726967" cy="1109917"/>
          </a:xfrm>
          <a:prstGeom prst="rect">
            <a:avLst/>
          </a:prstGeom>
        </p:spPr>
        <p:txBody>
          <a:bodyPr anchor="t" rtlCol="false" tIns="0" lIns="0" bIns="0" rIns="0">
            <a:spAutoFit/>
          </a:bodyPr>
          <a:lstStyle/>
          <a:p>
            <a:pPr algn="ctr" marL="0" indent="0" lvl="0">
              <a:lnSpc>
                <a:spcPts val="4423"/>
              </a:lnSpc>
              <a:spcBef>
                <a:spcPct val="0"/>
              </a:spcBef>
            </a:pPr>
            <a:r>
              <a:rPr lang="en-US" b="true" sz="3159">
                <a:solidFill>
                  <a:srgbClr val="FFFFFF"/>
                </a:solidFill>
                <a:latin typeface="Montserrat Bold"/>
                <a:ea typeface="Montserrat Bold"/>
                <a:cs typeface="Montserrat Bold"/>
                <a:sym typeface="Montserrat Bold"/>
              </a:rPr>
              <a:t>Chức năng đăng ký nhận thông tin từ trang web</a:t>
            </a:r>
          </a:p>
        </p:txBody>
      </p:sp>
      <p:sp>
        <p:nvSpPr>
          <p:cNvPr name="TextBox 24" id="24"/>
          <p:cNvSpPr txBox="true"/>
          <p:nvPr/>
        </p:nvSpPr>
        <p:spPr>
          <a:xfrm rot="0">
            <a:off x="1820583" y="7782804"/>
            <a:ext cx="6799557" cy="1153795"/>
          </a:xfrm>
          <a:prstGeom prst="rect">
            <a:avLst/>
          </a:prstGeom>
        </p:spPr>
        <p:txBody>
          <a:bodyPr anchor="t" rtlCol="false" tIns="0" lIns="0" bIns="0" rIns="0">
            <a:spAutoFit/>
          </a:bodyPr>
          <a:lstStyle/>
          <a:p>
            <a:pPr algn="ctr">
              <a:lnSpc>
                <a:spcPts val="3080"/>
              </a:lnSpc>
            </a:pPr>
            <a:r>
              <a:rPr lang="en-US" sz="2200">
                <a:solidFill>
                  <a:srgbClr val="FFFFFF"/>
                </a:solidFill>
                <a:latin typeface="Montserrat"/>
                <a:ea typeface="Montserrat"/>
                <a:cs typeface="Montserrat"/>
                <a:sym typeface="Montserrat"/>
              </a:rPr>
              <a:t>Cho phép người dùng bình luận trên các bài viết của trang.</a:t>
            </a:r>
          </a:p>
          <a:p>
            <a:pPr algn="ctr" marL="0" indent="0" lvl="0">
              <a:lnSpc>
                <a:spcPts val="3080"/>
              </a:lnSpc>
              <a:spcBef>
                <a:spcPct val="0"/>
              </a:spcBef>
            </a:pPr>
          </a:p>
        </p:txBody>
      </p:sp>
      <p:sp>
        <p:nvSpPr>
          <p:cNvPr name="TextBox 25" id="25"/>
          <p:cNvSpPr txBox="true"/>
          <p:nvPr/>
        </p:nvSpPr>
        <p:spPr>
          <a:xfrm rot="0">
            <a:off x="2111630" y="6826426"/>
            <a:ext cx="6508510" cy="762000"/>
          </a:xfrm>
          <a:prstGeom prst="rect">
            <a:avLst/>
          </a:prstGeom>
        </p:spPr>
        <p:txBody>
          <a:bodyPr anchor="t" rtlCol="false" tIns="0" lIns="0" bIns="0" rIns="0">
            <a:spAutoFit/>
          </a:bodyPr>
          <a:lstStyle/>
          <a:p>
            <a:pPr algn="ctr" marL="0" indent="0" lvl="0">
              <a:lnSpc>
                <a:spcPts val="6299"/>
              </a:lnSpc>
              <a:spcBef>
                <a:spcPct val="0"/>
              </a:spcBef>
            </a:pPr>
            <a:r>
              <a:rPr lang="en-US" b="true" sz="4500">
                <a:solidFill>
                  <a:srgbClr val="FFFFFF"/>
                </a:solidFill>
                <a:latin typeface="Montserrat Bold"/>
                <a:ea typeface="Montserrat Bold"/>
                <a:cs typeface="Montserrat Bold"/>
                <a:sym typeface="Montserrat Bold"/>
              </a:rPr>
              <a:t>Chức năng bình luận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Freeform 5" id="5"/>
          <p:cNvSpPr/>
          <p:nvPr/>
        </p:nvSpPr>
        <p:spPr>
          <a:xfrm flipH="false" flipV="false" rot="0">
            <a:off x="8516987" y="1355481"/>
            <a:ext cx="9255032" cy="7540591"/>
          </a:xfrm>
          <a:custGeom>
            <a:avLst/>
            <a:gdLst/>
            <a:ahLst/>
            <a:cxnLst/>
            <a:rect r="r" b="b" t="t" l="l"/>
            <a:pathLst>
              <a:path h="7540591" w="9255032">
                <a:moveTo>
                  <a:pt x="0" y="0"/>
                </a:moveTo>
                <a:lnTo>
                  <a:pt x="9255032" y="0"/>
                </a:lnTo>
                <a:lnTo>
                  <a:pt x="9255032" y="7540591"/>
                </a:lnTo>
                <a:lnTo>
                  <a:pt x="0" y="7540591"/>
                </a:lnTo>
                <a:lnTo>
                  <a:pt x="0" y="0"/>
                </a:lnTo>
                <a:close/>
              </a:path>
            </a:pathLst>
          </a:custGeom>
          <a:blipFill>
            <a:blip r:embed="rId4"/>
            <a:stretch>
              <a:fillRect l="-7038" t="0" r="-1542" b="-641"/>
            </a:stretch>
          </a:blipFill>
        </p:spPr>
      </p:sp>
      <p:sp>
        <p:nvSpPr>
          <p:cNvPr name="TextBox 6" id="6"/>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7" id="7"/>
          <p:cNvSpPr txBox="true"/>
          <p:nvPr/>
        </p:nvSpPr>
        <p:spPr>
          <a:xfrm rot="0">
            <a:off x="1028700" y="94869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TextBox 8" id="8"/>
          <p:cNvSpPr txBox="true"/>
          <p:nvPr/>
        </p:nvSpPr>
        <p:spPr>
          <a:xfrm rot="0">
            <a:off x="1360438" y="3335170"/>
            <a:ext cx="6308824" cy="207010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Lược đồ giao diện</a:t>
            </a:r>
          </a:p>
        </p:txBody>
      </p:sp>
      <p:sp>
        <p:nvSpPr>
          <p:cNvPr name="TextBox 9" id="9"/>
          <p:cNvSpPr txBox="true"/>
          <p:nvPr/>
        </p:nvSpPr>
        <p:spPr>
          <a:xfrm rot="0">
            <a:off x="1587714" y="7084192"/>
            <a:ext cx="2927136" cy="560440"/>
          </a:xfrm>
          <a:prstGeom prst="rect">
            <a:avLst/>
          </a:prstGeom>
        </p:spPr>
        <p:txBody>
          <a:bodyPr anchor="t" rtlCol="false" tIns="0" lIns="0" bIns="0" rIns="0">
            <a:spAutoFit/>
          </a:bodyPr>
          <a:lstStyle/>
          <a:p>
            <a:pPr algn="ctr">
              <a:lnSpc>
                <a:spcPts val="4612"/>
              </a:lnSpc>
            </a:pPr>
            <a:r>
              <a:rPr lang="en-US" b="true" sz="3294">
                <a:solidFill>
                  <a:srgbClr val="FFFFFF"/>
                </a:solidFill>
                <a:latin typeface="Montserrat Semi-Bold"/>
                <a:ea typeface="Montserrat Semi-Bold"/>
                <a:cs typeface="Montserrat Semi-Bold"/>
                <a:sym typeface="Montserrat Semi-Bold"/>
              </a:rPr>
              <a:t>View More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AutoShape 4" id="4"/>
          <p:cNvSpPr/>
          <p:nvPr/>
        </p:nvSpPr>
        <p:spPr>
          <a:xfrm rot="0">
            <a:off x="5709788" y="5143500"/>
            <a:ext cx="12578212" cy="0"/>
          </a:xfrm>
          <a:prstGeom prst="line">
            <a:avLst/>
          </a:prstGeom>
          <a:ln cap="rnd" w="47625">
            <a:solidFill>
              <a:srgbClr val="19598D"/>
            </a:solidFill>
            <a:prstDash val="solid"/>
            <a:headEnd type="none" len="sm" w="sm"/>
            <a:tailEnd type="none" len="sm" w="sm"/>
          </a:ln>
        </p:spPr>
      </p:sp>
      <p:sp>
        <p:nvSpPr>
          <p:cNvPr name="AutoShape 5" id="5"/>
          <p:cNvSpPr/>
          <p:nvPr/>
        </p:nvSpPr>
        <p:spPr>
          <a:xfrm rot="-5400000">
            <a:off x="7452490" y="4882553"/>
            <a:ext cx="474268" cy="0"/>
          </a:xfrm>
          <a:prstGeom prst="line">
            <a:avLst/>
          </a:prstGeom>
          <a:ln cap="rnd" w="47625">
            <a:solidFill>
              <a:srgbClr val="19598D"/>
            </a:solidFill>
            <a:prstDash val="solid"/>
            <a:headEnd type="none" len="sm" w="sm"/>
            <a:tailEnd type="none" len="sm" w="sm"/>
          </a:ln>
        </p:spPr>
      </p:sp>
      <p:sp>
        <p:nvSpPr>
          <p:cNvPr name="AutoShape 6" id="6"/>
          <p:cNvSpPr/>
          <p:nvPr/>
        </p:nvSpPr>
        <p:spPr>
          <a:xfrm rot="-5400000">
            <a:off x="11175592" y="5404447"/>
            <a:ext cx="474268" cy="0"/>
          </a:xfrm>
          <a:prstGeom prst="line">
            <a:avLst/>
          </a:prstGeom>
          <a:ln cap="rnd" w="47625">
            <a:solidFill>
              <a:srgbClr val="19598D"/>
            </a:solidFill>
            <a:prstDash val="solid"/>
            <a:headEnd type="none" len="sm" w="sm"/>
            <a:tailEnd type="none" len="sm" w="sm"/>
          </a:ln>
        </p:spPr>
      </p:sp>
      <p:sp>
        <p:nvSpPr>
          <p:cNvPr name="AutoShape 7" id="7"/>
          <p:cNvSpPr/>
          <p:nvPr/>
        </p:nvSpPr>
        <p:spPr>
          <a:xfrm rot="-5400000">
            <a:off x="15374944" y="4882553"/>
            <a:ext cx="474268" cy="0"/>
          </a:xfrm>
          <a:prstGeom prst="line">
            <a:avLst/>
          </a:prstGeom>
          <a:ln cap="rnd" w="47625">
            <a:solidFill>
              <a:srgbClr val="19598D"/>
            </a:solidFill>
            <a:prstDash val="solid"/>
            <a:headEnd type="none" len="sm" w="sm"/>
            <a:tailEnd type="none" len="sm" w="sm"/>
          </a:ln>
        </p:spPr>
      </p:sp>
      <p:grpSp>
        <p:nvGrpSpPr>
          <p:cNvPr name="Group 8" id="8"/>
          <p:cNvGrpSpPr/>
          <p:nvPr/>
        </p:nvGrpSpPr>
        <p:grpSpPr>
          <a:xfrm rot="0">
            <a:off x="6128076" y="3516316"/>
            <a:ext cx="3375101" cy="1152916"/>
            <a:chOff x="0" y="0"/>
            <a:chExt cx="1141701" cy="389999"/>
          </a:xfrm>
        </p:grpSpPr>
        <p:sp>
          <p:nvSpPr>
            <p:cNvPr name="Freeform 9" id="9"/>
            <p:cNvSpPr/>
            <p:nvPr/>
          </p:nvSpPr>
          <p:spPr>
            <a:xfrm flipH="false" flipV="false" rot="0">
              <a:off x="0" y="0"/>
              <a:ext cx="1141701" cy="389999"/>
            </a:xfrm>
            <a:custGeom>
              <a:avLst/>
              <a:gdLst/>
              <a:ahLst/>
              <a:cxnLst/>
              <a:rect r="r" b="b" t="t" l="l"/>
              <a:pathLst>
                <a:path h="389999" w="1141701">
                  <a:moveTo>
                    <a:pt x="0" y="0"/>
                  </a:moveTo>
                  <a:lnTo>
                    <a:pt x="1141701" y="0"/>
                  </a:lnTo>
                  <a:lnTo>
                    <a:pt x="1141701" y="389999"/>
                  </a:lnTo>
                  <a:lnTo>
                    <a:pt x="0" y="389999"/>
                  </a:lnTo>
                  <a:close/>
                </a:path>
              </a:pathLst>
            </a:custGeom>
            <a:solidFill>
              <a:srgbClr val="19598D"/>
            </a:solidFill>
          </p:spPr>
        </p:sp>
      </p:grpSp>
      <p:grpSp>
        <p:nvGrpSpPr>
          <p:cNvPr name="Group 10" id="10"/>
          <p:cNvGrpSpPr/>
          <p:nvPr/>
        </p:nvGrpSpPr>
        <p:grpSpPr>
          <a:xfrm rot="0">
            <a:off x="9667995" y="5668067"/>
            <a:ext cx="3752816" cy="1254290"/>
            <a:chOff x="0" y="0"/>
            <a:chExt cx="1269471" cy="424291"/>
          </a:xfrm>
        </p:grpSpPr>
        <p:sp>
          <p:nvSpPr>
            <p:cNvPr name="Freeform 11" id="11"/>
            <p:cNvSpPr/>
            <p:nvPr/>
          </p:nvSpPr>
          <p:spPr>
            <a:xfrm flipH="false" flipV="false" rot="0">
              <a:off x="0" y="0"/>
              <a:ext cx="1269471" cy="424291"/>
            </a:xfrm>
            <a:custGeom>
              <a:avLst/>
              <a:gdLst/>
              <a:ahLst/>
              <a:cxnLst/>
              <a:rect r="r" b="b" t="t" l="l"/>
              <a:pathLst>
                <a:path h="424291" w="1269471">
                  <a:moveTo>
                    <a:pt x="0" y="0"/>
                  </a:moveTo>
                  <a:lnTo>
                    <a:pt x="1269471" y="0"/>
                  </a:lnTo>
                  <a:lnTo>
                    <a:pt x="1269471" y="424291"/>
                  </a:lnTo>
                  <a:lnTo>
                    <a:pt x="0" y="424291"/>
                  </a:lnTo>
                  <a:close/>
                </a:path>
              </a:pathLst>
            </a:custGeom>
            <a:solidFill>
              <a:srgbClr val="19598D"/>
            </a:solidFill>
          </p:spPr>
        </p:sp>
      </p:grpSp>
      <p:grpSp>
        <p:nvGrpSpPr>
          <p:cNvPr name="Group 12" id="12"/>
          <p:cNvGrpSpPr/>
          <p:nvPr/>
        </p:nvGrpSpPr>
        <p:grpSpPr>
          <a:xfrm rot="0">
            <a:off x="14002904" y="3516316"/>
            <a:ext cx="3256396" cy="1152916"/>
            <a:chOff x="0" y="0"/>
            <a:chExt cx="1101546" cy="389999"/>
          </a:xfrm>
        </p:grpSpPr>
        <p:sp>
          <p:nvSpPr>
            <p:cNvPr name="Freeform 13" id="13"/>
            <p:cNvSpPr/>
            <p:nvPr/>
          </p:nvSpPr>
          <p:spPr>
            <a:xfrm flipH="false" flipV="false" rot="0">
              <a:off x="0" y="0"/>
              <a:ext cx="1101546" cy="389999"/>
            </a:xfrm>
            <a:custGeom>
              <a:avLst/>
              <a:gdLst/>
              <a:ahLst/>
              <a:cxnLst/>
              <a:rect r="r" b="b" t="t" l="l"/>
              <a:pathLst>
                <a:path h="389999" w="1101546">
                  <a:moveTo>
                    <a:pt x="0" y="0"/>
                  </a:moveTo>
                  <a:lnTo>
                    <a:pt x="1101546" y="0"/>
                  </a:lnTo>
                  <a:lnTo>
                    <a:pt x="1101546" y="389999"/>
                  </a:lnTo>
                  <a:lnTo>
                    <a:pt x="0" y="389999"/>
                  </a:lnTo>
                  <a:close/>
                </a:path>
              </a:pathLst>
            </a:custGeom>
            <a:solidFill>
              <a:srgbClr val="19598D"/>
            </a:solidFill>
          </p:spPr>
        </p:sp>
      </p:grpSp>
      <p:grpSp>
        <p:nvGrpSpPr>
          <p:cNvPr name="Group 14" id="14"/>
          <p:cNvGrpSpPr>
            <a:grpSpLocks noChangeAspect="true"/>
          </p:cNvGrpSpPr>
          <p:nvPr/>
        </p:nvGrpSpPr>
        <p:grpSpPr>
          <a:xfrm rot="0">
            <a:off x="13747978" y="5307884"/>
            <a:ext cx="4341423" cy="4140916"/>
            <a:chOff x="0" y="0"/>
            <a:chExt cx="6324600" cy="6032500"/>
          </a:xfrm>
        </p:grpSpPr>
        <p:sp>
          <p:nvSpPr>
            <p:cNvPr name="Freeform 15" id="15"/>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4"/>
              <a:stretch>
                <a:fillRect l="-24713" t="0" r="-24713" b="0"/>
              </a:stretch>
            </a:blipFill>
          </p:spPr>
        </p:sp>
        <p:sp>
          <p:nvSpPr>
            <p:cNvPr name="Freeform 16" id="16"/>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19598D"/>
            </a:solidFill>
          </p:spPr>
        </p:sp>
      </p:grpSp>
      <p:grpSp>
        <p:nvGrpSpPr>
          <p:cNvPr name="Group 17" id="17"/>
          <p:cNvGrpSpPr>
            <a:grpSpLocks noChangeAspect="true"/>
          </p:cNvGrpSpPr>
          <p:nvPr/>
        </p:nvGrpSpPr>
        <p:grpSpPr>
          <a:xfrm rot="0">
            <a:off x="9667995" y="692439"/>
            <a:ext cx="4235264" cy="4039660"/>
            <a:chOff x="0" y="0"/>
            <a:chExt cx="6324600" cy="6032500"/>
          </a:xfrm>
        </p:grpSpPr>
        <p:sp>
          <p:nvSpPr>
            <p:cNvPr name="Freeform 18" id="18"/>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5"/>
              <a:stretch>
                <a:fillRect l="-40802" t="0" r="-40802" b="0"/>
              </a:stretch>
            </a:blipFill>
          </p:spPr>
        </p:sp>
        <p:sp>
          <p:nvSpPr>
            <p:cNvPr name="Freeform 19" id="19"/>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19598D"/>
            </a:solidFill>
          </p:spPr>
        </p:sp>
      </p:grpSp>
      <p:sp>
        <p:nvSpPr>
          <p:cNvPr name="TextBox 20" id="20"/>
          <p:cNvSpPr txBox="true"/>
          <p:nvPr/>
        </p:nvSpPr>
        <p:spPr>
          <a:xfrm rot="0">
            <a:off x="836126" y="3992479"/>
            <a:ext cx="4349787" cy="2416343"/>
          </a:xfrm>
          <a:prstGeom prst="rect">
            <a:avLst/>
          </a:prstGeom>
        </p:spPr>
        <p:txBody>
          <a:bodyPr anchor="t" rtlCol="false" tIns="0" lIns="0" bIns="0" rIns="0">
            <a:spAutoFit/>
          </a:bodyPr>
          <a:lstStyle/>
          <a:p>
            <a:pPr algn="ctr">
              <a:lnSpc>
                <a:spcPts val="6256"/>
              </a:lnSpc>
              <a:spcBef>
                <a:spcPct val="0"/>
              </a:spcBef>
            </a:pPr>
            <a:r>
              <a:rPr lang="en-US" b="true" sz="6256">
                <a:solidFill>
                  <a:srgbClr val="19598D"/>
                </a:solidFill>
                <a:latin typeface="Montserrat Ultra-Bold"/>
                <a:ea typeface="Montserrat Ultra-Bold"/>
                <a:cs typeface="Montserrat Ultra-Bold"/>
                <a:sym typeface="Montserrat Ultra-Bold"/>
              </a:rPr>
              <a:t>Kết quả thực nghiệm</a:t>
            </a:r>
          </a:p>
        </p:txBody>
      </p:sp>
      <p:grpSp>
        <p:nvGrpSpPr>
          <p:cNvPr name="Group 21" id="21"/>
          <p:cNvGrpSpPr>
            <a:grpSpLocks noChangeAspect="true"/>
          </p:cNvGrpSpPr>
          <p:nvPr/>
        </p:nvGrpSpPr>
        <p:grpSpPr>
          <a:xfrm rot="0">
            <a:off x="5161754" y="5528411"/>
            <a:ext cx="4341423" cy="4140916"/>
            <a:chOff x="0" y="0"/>
            <a:chExt cx="6324600" cy="6032500"/>
          </a:xfrm>
        </p:grpSpPr>
        <p:sp>
          <p:nvSpPr>
            <p:cNvPr name="Freeform 22" id="22"/>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6"/>
              <a:stretch>
                <a:fillRect l="-27462" t="0" r="-27462" b="0"/>
              </a:stretch>
            </a:blipFill>
          </p:spPr>
        </p:sp>
        <p:sp>
          <p:nvSpPr>
            <p:cNvPr name="Freeform 23" id="23"/>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19598D"/>
            </a:solidFill>
          </p:spPr>
        </p:sp>
      </p:grpSp>
      <p:sp>
        <p:nvSpPr>
          <p:cNvPr name="TextBox 24" id="24"/>
          <p:cNvSpPr txBox="true"/>
          <p:nvPr/>
        </p:nvSpPr>
        <p:spPr>
          <a:xfrm rot="0">
            <a:off x="6344894" y="3981337"/>
            <a:ext cx="2737084" cy="507874"/>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Trang chủ</a:t>
            </a:r>
          </a:p>
        </p:txBody>
      </p:sp>
      <p:sp>
        <p:nvSpPr>
          <p:cNvPr name="TextBox 25" id="25"/>
          <p:cNvSpPr txBox="true"/>
          <p:nvPr/>
        </p:nvSpPr>
        <p:spPr>
          <a:xfrm rot="0">
            <a:off x="14251879" y="3738449"/>
            <a:ext cx="3007421" cy="993649"/>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Trang tin tức</a:t>
            </a:r>
          </a:p>
        </p:txBody>
      </p:sp>
      <p:sp>
        <p:nvSpPr>
          <p:cNvPr name="TextBox 26" id="26"/>
          <p:cNvSpPr txBox="true"/>
          <p:nvPr/>
        </p:nvSpPr>
        <p:spPr>
          <a:xfrm rot="0">
            <a:off x="9802250" y="5928708"/>
            <a:ext cx="3484306" cy="993649"/>
          </a:xfrm>
          <a:prstGeom prst="rect">
            <a:avLst/>
          </a:prstGeom>
        </p:spPr>
        <p:txBody>
          <a:bodyPr anchor="t" rtlCol="false" tIns="0" lIns="0" bIns="0" rIns="0">
            <a:spAutoFit/>
          </a:bodyPr>
          <a:lstStyle/>
          <a:p>
            <a:pPr algn="ctr">
              <a:lnSpc>
                <a:spcPts val="3870"/>
              </a:lnSpc>
              <a:spcBef>
                <a:spcPct val="0"/>
              </a:spcBef>
            </a:pPr>
            <a:r>
              <a:rPr lang="en-US" b="true" sz="3870">
                <a:solidFill>
                  <a:srgbClr val="FFFFFF"/>
                </a:solidFill>
                <a:latin typeface="Montserrat Bold"/>
                <a:ea typeface="Montserrat Bold"/>
                <a:cs typeface="Montserrat Bold"/>
                <a:sym typeface="Montserrat Bold"/>
              </a:rPr>
              <a:t>Trang địa điểm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7684397" y="-146452"/>
            <a:ext cx="2145217" cy="6805228"/>
          </a:xfrm>
          <a:prstGeom prst="rect">
            <a:avLst/>
          </a:prstGeom>
          <a:solidFill>
            <a:srgbClr val="19598D"/>
          </a:solidFill>
        </p:spPr>
      </p:sp>
      <p:grpSp>
        <p:nvGrpSpPr>
          <p:cNvPr name="Group 6" id="6"/>
          <p:cNvGrpSpPr/>
          <p:nvPr/>
        </p:nvGrpSpPr>
        <p:grpSpPr>
          <a:xfrm rot="0">
            <a:off x="-282420" y="4294119"/>
            <a:ext cx="9039426" cy="5992881"/>
            <a:chOff x="0" y="0"/>
            <a:chExt cx="12052568" cy="7990508"/>
          </a:xfrm>
        </p:grpSpPr>
        <p:pic>
          <p:nvPicPr>
            <p:cNvPr name="Picture 7" id="7"/>
            <p:cNvPicPr>
              <a:picLocks noChangeAspect="true"/>
            </p:cNvPicPr>
            <p:nvPr/>
          </p:nvPicPr>
          <p:blipFill>
            <a:blip r:embed="rId4"/>
            <a:srcRect l="2966" t="0" r="2966" b="0"/>
            <a:stretch>
              <a:fillRect/>
            </a:stretch>
          </p:blipFill>
          <p:spPr>
            <a:xfrm flipH="false" flipV="false">
              <a:off x="0" y="0"/>
              <a:ext cx="12052568" cy="7990508"/>
            </a:xfrm>
            <a:prstGeom prst="rect">
              <a:avLst/>
            </a:prstGeom>
          </p:spPr>
        </p:pic>
      </p:grpSp>
      <p:sp>
        <p:nvSpPr>
          <p:cNvPr name="TextBox 8" id="8"/>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9" id="9"/>
          <p:cNvSpPr txBox="true"/>
          <p:nvPr/>
        </p:nvSpPr>
        <p:spPr>
          <a:xfrm rot="0">
            <a:off x="1318856" y="1099252"/>
            <a:ext cx="6600372" cy="2418881"/>
          </a:xfrm>
          <a:prstGeom prst="rect">
            <a:avLst/>
          </a:prstGeom>
        </p:spPr>
        <p:txBody>
          <a:bodyPr anchor="t" rtlCol="false" tIns="0" lIns="0" bIns="0" rIns="0">
            <a:spAutoFit/>
          </a:bodyPr>
          <a:lstStyle/>
          <a:p>
            <a:pPr algn="l">
              <a:lnSpc>
                <a:spcPts val="9358"/>
              </a:lnSpc>
              <a:spcBef>
                <a:spcPct val="0"/>
              </a:spcBef>
            </a:pPr>
            <a:r>
              <a:rPr lang="en-US" b="true" sz="9358">
                <a:solidFill>
                  <a:srgbClr val="19598D"/>
                </a:solidFill>
                <a:latin typeface="Montserrat Ultra-Bold"/>
                <a:ea typeface="Montserrat Ultra-Bold"/>
                <a:cs typeface="Montserrat Ultra-Bold"/>
                <a:sym typeface="Montserrat Ultra-Bold"/>
              </a:rPr>
              <a:t>Hướng phát triển</a:t>
            </a:r>
          </a:p>
        </p:txBody>
      </p:sp>
      <p:sp>
        <p:nvSpPr>
          <p:cNvPr name="TextBox 10" id="10"/>
          <p:cNvSpPr txBox="true"/>
          <p:nvPr/>
        </p:nvSpPr>
        <p:spPr>
          <a:xfrm rot="0">
            <a:off x="10488330" y="2604842"/>
            <a:ext cx="6306008" cy="1002665"/>
          </a:xfrm>
          <a:prstGeom prst="rect">
            <a:avLst/>
          </a:prstGeom>
        </p:spPr>
        <p:txBody>
          <a:bodyPr anchor="t" rtlCol="false" tIns="0" lIns="0" bIns="0" rIns="0">
            <a:spAutoFit/>
          </a:bodyPr>
          <a:lstStyle/>
          <a:p>
            <a:pPr algn="l" marL="626107" indent="-313054" lvl="1">
              <a:lnSpc>
                <a:spcPts val="4059"/>
              </a:lnSpc>
              <a:buFont typeface="Arial"/>
              <a:buChar char="•"/>
            </a:pPr>
            <a:r>
              <a:rPr lang="en-US" sz="2899">
                <a:solidFill>
                  <a:srgbClr val="000000"/>
                </a:solidFill>
                <a:latin typeface="Montserrat"/>
                <a:ea typeface="Montserrat"/>
                <a:cs typeface="Montserrat"/>
                <a:sym typeface="Montserrat"/>
              </a:rPr>
              <a:t>Triển khai trang web trên mã nguồn chính thức</a:t>
            </a:r>
          </a:p>
        </p:txBody>
      </p:sp>
      <p:sp>
        <p:nvSpPr>
          <p:cNvPr name="TextBox 11" id="11"/>
          <p:cNvSpPr txBox="true"/>
          <p:nvPr/>
        </p:nvSpPr>
        <p:spPr>
          <a:xfrm rot="0">
            <a:off x="10488330" y="4022656"/>
            <a:ext cx="5799562" cy="4953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Montserrat"/>
                <a:ea typeface="Montserrat"/>
                <a:cs typeface="Montserrat"/>
                <a:sym typeface="Montserrat"/>
              </a:rPr>
              <a:t>Tối ưu hóa giao diện</a:t>
            </a:r>
          </a:p>
        </p:txBody>
      </p:sp>
      <p:sp>
        <p:nvSpPr>
          <p:cNvPr name="TextBox 12" id="12"/>
          <p:cNvSpPr txBox="true"/>
          <p:nvPr/>
        </p:nvSpPr>
        <p:spPr>
          <a:xfrm rot="0">
            <a:off x="10488330" y="6175729"/>
            <a:ext cx="4991047" cy="49530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Montserrat"/>
                <a:ea typeface="Montserrat"/>
                <a:cs typeface="Montserrat"/>
                <a:sym typeface="Montserrat"/>
              </a:rPr>
              <a:t>Hỗ trợ đa ngôn ngữ</a:t>
            </a:r>
          </a:p>
        </p:txBody>
      </p:sp>
      <p:sp>
        <p:nvSpPr>
          <p:cNvPr name="TextBox 13" id="13"/>
          <p:cNvSpPr txBox="true"/>
          <p:nvPr/>
        </p:nvSpPr>
        <p:spPr>
          <a:xfrm rot="0">
            <a:off x="10488330" y="4837255"/>
            <a:ext cx="5722459" cy="1019175"/>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000000"/>
                </a:solidFill>
                <a:latin typeface="Montserrat"/>
                <a:ea typeface="Montserrat"/>
                <a:cs typeface="Montserrat"/>
                <a:sym typeface="Montserrat"/>
              </a:rPr>
              <a:t>Tăng cường tính năng tương tác với người dùng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3239987" y="-597972"/>
            <a:ext cx="4688171" cy="8725930"/>
          </a:xfrm>
          <a:prstGeom prst="rect">
            <a:avLst/>
          </a:prstGeom>
          <a:solidFill>
            <a:srgbClr val="000000">
              <a:alpha val="21961"/>
            </a:srgbClr>
          </a:solidFill>
        </p:spPr>
      </p:sp>
      <p:grpSp>
        <p:nvGrpSpPr>
          <p:cNvPr name="Group 3" id="3"/>
          <p:cNvGrpSpPr/>
          <p:nvPr/>
        </p:nvGrpSpPr>
        <p:grpSpPr>
          <a:xfrm rot="0">
            <a:off x="12475176" y="0"/>
            <a:ext cx="5310107" cy="7985083"/>
            <a:chOff x="0" y="0"/>
            <a:chExt cx="7080143" cy="10646778"/>
          </a:xfrm>
        </p:grpSpPr>
        <p:pic>
          <p:nvPicPr>
            <p:cNvPr name="Picture 4" id="4"/>
            <p:cNvPicPr>
              <a:picLocks noChangeAspect="true"/>
            </p:cNvPicPr>
            <p:nvPr/>
          </p:nvPicPr>
          <p:blipFill>
            <a:blip r:embed="rId2"/>
            <a:srcRect l="25092" t="0" r="25092" b="0"/>
            <a:stretch>
              <a:fillRect/>
            </a:stretch>
          </p:blipFill>
          <p:spPr>
            <a:xfrm flipH="false" flipV="false">
              <a:off x="0" y="0"/>
              <a:ext cx="7080143" cy="10646778"/>
            </a:xfrm>
            <a:prstGeom prst="rect">
              <a:avLst/>
            </a:prstGeom>
          </p:spPr>
        </p:pic>
      </p:grpSp>
      <p:sp>
        <p:nvSpPr>
          <p:cNvPr name="AutoShape 5" id="5"/>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6" id="6"/>
          <p:cNvSpPr/>
          <p:nvPr/>
        </p:nvSpPr>
        <p:spPr>
          <a:xfrm flipH="false" flipV="false" rot="-5400000">
            <a:off x="215412" y="1249973"/>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5376337">
            <a:off x="-400441" y="3241875"/>
            <a:ext cx="2075766" cy="0"/>
          </a:xfrm>
          <a:prstGeom prst="line">
            <a:avLst/>
          </a:prstGeom>
          <a:ln cap="rnd" w="28575">
            <a:solidFill>
              <a:srgbClr val="D9D9D9">
                <a:alpha val="74902"/>
              </a:srgbClr>
            </a:solidFill>
            <a:prstDash val="solid"/>
            <a:headEnd type="none" len="sm" w="sm"/>
            <a:tailEnd type="none" len="sm" w="sm"/>
          </a:ln>
        </p:spPr>
      </p:sp>
      <p:sp>
        <p:nvSpPr>
          <p:cNvPr name="TextBox 8" id="8"/>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9" id="9"/>
          <p:cNvSpPr txBox="true"/>
          <p:nvPr/>
        </p:nvSpPr>
        <p:spPr>
          <a:xfrm rot="0">
            <a:off x="1028700" y="9486900"/>
            <a:ext cx="5099376" cy="271160"/>
          </a:xfrm>
          <a:prstGeom prst="rect">
            <a:avLst/>
          </a:prstGeom>
        </p:spPr>
        <p:txBody>
          <a:bodyPr anchor="t" rtlCol="false" tIns="0" lIns="0" bIns="0" rIns="0">
            <a:spAutoFit/>
          </a:bodyPr>
          <a:lstStyle/>
          <a:p>
            <a:pPr algn="l">
              <a:lnSpc>
                <a:spcPts val="2050"/>
              </a:lnSpc>
            </a:pPr>
            <a:r>
              <a:rPr lang="en-US" sz="2050">
                <a:solidFill>
                  <a:srgbClr val="D9D9D9"/>
                </a:solidFill>
                <a:latin typeface="Montserrat"/>
                <a:ea typeface="Montserrat"/>
                <a:cs typeface="Montserrat"/>
                <a:sym typeface="Montserrat"/>
              </a:rPr>
              <a:t>www.reallygreatsite.com</a:t>
            </a:r>
          </a:p>
        </p:txBody>
      </p:sp>
      <p:sp>
        <p:nvSpPr>
          <p:cNvPr name="TextBox 10" id="10"/>
          <p:cNvSpPr txBox="true"/>
          <p:nvPr/>
        </p:nvSpPr>
        <p:spPr>
          <a:xfrm rot="0">
            <a:off x="1316454" y="1780481"/>
            <a:ext cx="7097448" cy="1060451"/>
          </a:xfrm>
          <a:prstGeom prst="rect">
            <a:avLst/>
          </a:prstGeom>
        </p:spPr>
        <p:txBody>
          <a:bodyPr anchor="t" rtlCol="false" tIns="0" lIns="0" bIns="0" rIns="0">
            <a:spAutoFit/>
          </a:bodyPr>
          <a:lstStyle/>
          <a:p>
            <a:pPr algn="l">
              <a:lnSpc>
                <a:spcPts val="8000"/>
              </a:lnSpc>
              <a:spcBef>
                <a:spcPct val="0"/>
              </a:spcBef>
            </a:pPr>
            <a:r>
              <a:rPr lang="en-US" b="true" sz="8000">
                <a:solidFill>
                  <a:srgbClr val="19598D"/>
                </a:solidFill>
                <a:latin typeface="Montserrat Ultra-Bold"/>
                <a:ea typeface="Montserrat Ultra-Bold"/>
                <a:cs typeface="Montserrat Ultra-Bold"/>
                <a:sym typeface="Montserrat Ultra-Bold"/>
              </a:rPr>
              <a:t>Kết luận</a:t>
            </a:r>
          </a:p>
        </p:txBody>
      </p:sp>
      <p:sp>
        <p:nvSpPr>
          <p:cNvPr name="TextBox 11" id="11"/>
          <p:cNvSpPr txBox="true"/>
          <p:nvPr/>
        </p:nvSpPr>
        <p:spPr>
          <a:xfrm rot="0">
            <a:off x="715220" y="3028478"/>
            <a:ext cx="11188455" cy="61087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Website du lịch Trà Vinh đã hoàn thành mục tiêu cung cấp một nền tảng thông tin trực tuyến, giúp quảng bá các địa điểm du lịch, văn hóa, và các dịch vụ đặc sắc của tỉnh Trà Vinh.</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Giao diện của website được thiết kế thân thiện, dễ sử dụng, phù hợp với mọi đối tượng người dùng, từ du khách trong nước đến quốc tế.</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Các tính năng như tìm kiếm thông minh, bản đồ chỉ đường, đánh giá và chia sẻ trải nghiệm giúp người dùng dễ dàng tìm kiếm thông tin và lên kế hoạch cho chuyến du lịch của mình.</a:t>
            </a:r>
          </a:p>
          <a:p>
            <a:pPr algn="just" marL="539749" indent="-269875" lvl="1">
              <a:lnSpc>
                <a:spcPts val="3499"/>
              </a:lnSpc>
              <a:buFont typeface="Arial"/>
              <a:buChar char="•"/>
            </a:pPr>
            <a:r>
              <a:rPr lang="en-US" sz="2499">
                <a:solidFill>
                  <a:srgbClr val="000000"/>
                </a:solidFill>
                <a:latin typeface="Montserrat"/>
                <a:ea typeface="Montserrat"/>
                <a:cs typeface="Montserrat"/>
                <a:sym typeface="Montserrat"/>
              </a:rPr>
              <a:t>Thông tin về các điểm đến du lịch, lịch trình tham quan, các hoạt động giải trí, ăn uống, và lưu trú đều được cập nhật chi tiết, cung cấp một cái nhìn toàn diện về du lịch Trà Vinh.</a:t>
            </a:r>
          </a:p>
          <a:p>
            <a:pPr algn="just" marL="539749" indent="-269875" lvl="1">
              <a:lnSpc>
                <a:spcPts val="3499"/>
              </a:lnSpc>
              <a:buFont typeface="Arial"/>
              <a:buChar char="•"/>
            </a:pPr>
          </a:p>
          <a:p>
            <a:pPr algn="just">
              <a:lnSpc>
                <a:spcPts val="34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DAGbh5-7HjI</dc:identifier>
  <dcterms:modified xsi:type="dcterms:W3CDTF">2011-08-01T06:04:30Z</dcterms:modified>
  <cp:revision>1</cp:revision>
  <dc:title>Blue Modern Simple Corporate Presentation</dc:title>
</cp:coreProperties>
</file>